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73"/>
  </p:notesMasterIdLst>
  <p:handoutMasterIdLst>
    <p:handoutMasterId r:id="rId74"/>
  </p:handoutMasterIdLst>
  <p:sldIdLst>
    <p:sldId id="1447" r:id="rId2"/>
    <p:sldId id="1507" r:id="rId3"/>
    <p:sldId id="1483" r:id="rId4"/>
    <p:sldId id="1485" r:id="rId5"/>
    <p:sldId id="1474" r:id="rId6"/>
    <p:sldId id="1480" r:id="rId7"/>
    <p:sldId id="1492" r:id="rId8"/>
    <p:sldId id="1537" r:id="rId9"/>
    <p:sldId id="1484" r:id="rId10"/>
    <p:sldId id="1512" r:id="rId11"/>
    <p:sldId id="1499" r:id="rId12"/>
    <p:sldId id="1500" r:id="rId13"/>
    <p:sldId id="1502" r:id="rId14"/>
    <p:sldId id="1518" r:id="rId15"/>
    <p:sldId id="1488" r:id="rId16"/>
    <p:sldId id="1477" r:id="rId17"/>
    <p:sldId id="1506" r:id="rId18"/>
    <p:sldId id="1515" r:id="rId19"/>
    <p:sldId id="1539" r:id="rId20"/>
    <p:sldId id="1540" r:id="rId21"/>
    <p:sldId id="1516" r:id="rId22"/>
    <p:sldId id="1542" r:id="rId23"/>
    <p:sldId id="1543" r:id="rId24"/>
    <p:sldId id="1544" r:id="rId25"/>
    <p:sldId id="1545" r:id="rId26"/>
    <p:sldId id="1521" r:id="rId27"/>
    <p:sldId id="1519" r:id="rId28"/>
    <p:sldId id="1503" r:id="rId29"/>
    <p:sldId id="1487" r:id="rId30"/>
    <p:sldId id="1534" r:id="rId31"/>
    <p:sldId id="1517" r:id="rId32"/>
    <p:sldId id="1478" r:id="rId33"/>
    <p:sldId id="1514" r:id="rId34"/>
    <p:sldId id="1468" r:id="rId35"/>
    <p:sldId id="1504" r:id="rId36"/>
    <p:sldId id="1497" r:id="rId37"/>
    <p:sldId id="1508" r:id="rId38"/>
    <p:sldId id="1510" r:id="rId39"/>
    <p:sldId id="1511" r:id="rId40"/>
    <p:sldId id="1505" r:id="rId41"/>
    <p:sldId id="1509" r:id="rId42"/>
    <p:sldId id="1493" r:id="rId43"/>
    <p:sldId id="1525" r:id="rId44"/>
    <p:sldId id="1472" r:id="rId45"/>
    <p:sldId id="1473" r:id="rId46"/>
    <p:sldId id="1526" r:id="rId47"/>
    <p:sldId id="1547" r:id="rId48"/>
    <p:sldId id="1548" r:id="rId49"/>
    <p:sldId id="1527" r:id="rId50"/>
    <p:sldId id="1550" r:id="rId51"/>
    <p:sldId id="1551" r:id="rId52"/>
    <p:sldId id="1528" r:id="rId53"/>
    <p:sldId id="1553" r:id="rId54"/>
    <p:sldId id="1554" r:id="rId55"/>
    <p:sldId id="1529" r:id="rId56"/>
    <p:sldId id="1556" r:id="rId57"/>
    <p:sldId id="1557" r:id="rId58"/>
    <p:sldId id="1530" r:id="rId59"/>
    <p:sldId id="1559" r:id="rId60"/>
    <p:sldId id="1560" r:id="rId61"/>
    <p:sldId id="1531" r:id="rId62"/>
    <p:sldId id="1562" r:id="rId63"/>
    <p:sldId id="1563" r:id="rId64"/>
    <p:sldId id="1532" r:id="rId65"/>
    <p:sldId id="1565" r:id="rId66"/>
    <p:sldId id="1566" r:id="rId67"/>
    <p:sldId id="1533" r:id="rId68"/>
    <p:sldId id="1568" r:id="rId69"/>
    <p:sldId id="1569" r:id="rId70"/>
    <p:sldId id="1570" r:id="rId71"/>
    <p:sldId id="1571" r:id="rId72"/>
  </p:sldIdLst>
  <p:sldSz cx="9144000" cy="5143500" type="screen16x9"/>
  <p:notesSz cx="7010400" cy="9398000"/>
  <p:embeddedFontLst>
    <p:embeddedFont>
      <p:font typeface="Helvetica" panose="020B0604020202020204" pitchFamily="34" charset="0"/>
      <p:regular r:id="rId75"/>
      <p:bold r:id="rId76"/>
      <p:italic r:id="rId77"/>
      <p:boldItalic r:id="rId78"/>
    </p:embeddedFont>
    <p:embeddedFont>
      <p:font typeface="Times" panose="02020603050405020304" pitchFamily="18" charset="0"/>
      <p:regular r:id="rId79"/>
      <p:bold r:id="rId80"/>
      <p:italic r:id="rId81"/>
      <p:boldItalic r:id="rId82"/>
    </p:embeddedFont>
    <p:embeddedFont>
      <p:font typeface="ＭＳ Ｐゴシック" panose="020B0600070205080204" pitchFamily="34" charset="-128"/>
      <p:regular r:id="rId83"/>
    </p:embeddedFont>
    <p:embeddedFont>
      <p:font typeface="Comic Sans MS" panose="030F0702030302020204" pitchFamily="66" charset="0"/>
      <p:regular r:id="rId84"/>
      <p:bold r:id="rId85"/>
      <p:italic r:id="rId86"/>
      <p:boldItalic r:id="rId87"/>
    </p:embeddedFont>
    <p:embeddedFont>
      <p:font typeface="Calibri" panose="020F0502020204030204" pitchFamily="34" charset="0"/>
      <p:regular r:id="rId88"/>
      <p:bold r:id="rId89"/>
      <p:italic r:id="rId90"/>
      <p:boldItalic r:id="rId91"/>
    </p:embeddedFont>
    <p:embeddedFont>
      <p:font typeface="Skippy Sharpie" panose="00000400000000000000" pitchFamily="2" charset="0"/>
      <p:regular r:id="rId92"/>
    </p:embeddedFont>
    <p:embeddedFont>
      <p:font typeface="Arial Black" panose="020B0A04020102020204" pitchFamily="34" charset="0"/>
      <p:bold r:id="rId93"/>
    </p:embeddedFont>
    <p:embeddedFont>
      <p:font typeface="ＭＳ Ｐゴシック" panose="020B0600070205080204" pitchFamily="34" charset="-128"/>
      <p:regular r:id="rId83"/>
    </p:embeddedFont>
  </p:embeddedFontLst>
  <p:defaultTextStyle>
    <a:defPPr>
      <a:defRPr lang="en-US"/>
    </a:defPPr>
    <a:lvl1pPr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1pPr>
    <a:lvl2pPr marL="169835" indent="114280"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2pPr>
    <a:lvl3pPr marL="341256" indent="228564"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3pPr>
    <a:lvl4pPr marL="512678" indent="342841"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4pPr>
    <a:lvl5pPr marL="684099" indent="455537"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5pPr>
    <a:lvl6pPr marL="2285618" algn="l" defTabSz="914248" rtl="0" eaLnBrk="1" latinLnBrk="0" hangingPunct="1">
      <a:defRPr sz="700" kern="1200">
        <a:solidFill>
          <a:schemeClr val="tx1"/>
        </a:solidFill>
        <a:latin typeface="Arial" pitchFamily="34" charset="0"/>
        <a:ea typeface="ＭＳ Ｐゴシック" pitchFamily="34" charset="-128"/>
        <a:cs typeface="Arial" pitchFamily="34" charset="0"/>
      </a:defRPr>
    </a:lvl6pPr>
    <a:lvl7pPr marL="2742744" algn="l" defTabSz="914248" rtl="0" eaLnBrk="1" latinLnBrk="0" hangingPunct="1">
      <a:defRPr sz="700" kern="1200">
        <a:solidFill>
          <a:schemeClr val="tx1"/>
        </a:solidFill>
        <a:latin typeface="Arial" pitchFamily="34" charset="0"/>
        <a:ea typeface="ＭＳ Ｐゴシック" pitchFamily="34" charset="-128"/>
        <a:cs typeface="Arial" pitchFamily="34" charset="0"/>
      </a:defRPr>
    </a:lvl7pPr>
    <a:lvl8pPr marL="3199866" algn="l" defTabSz="914248" rtl="0" eaLnBrk="1" latinLnBrk="0" hangingPunct="1">
      <a:defRPr sz="700" kern="1200">
        <a:solidFill>
          <a:schemeClr val="tx1"/>
        </a:solidFill>
        <a:latin typeface="Arial" pitchFamily="34" charset="0"/>
        <a:ea typeface="ＭＳ Ｐゴシック" pitchFamily="34" charset="-128"/>
        <a:cs typeface="Arial" pitchFamily="34" charset="0"/>
      </a:defRPr>
    </a:lvl8pPr>
    <a:lvl9pPr marL="3656990" algn="l" defTabSz="914248" rtl="0" eaLnBrk="1" latinLnBrk="0" hangingPunct="1">
      <a:defRPr sz="700" kern="1200">
        <a:solidFill>
          <a:schemeClr val="tx1"/>
        </a:solidFill>
        <a:latin typeface="Arial" pitchFamily="34" charset="0"/>
        <a:ea typeface="ＭＳ Ｐゴシック" pitchFamily="34" charset="-128"/>
        <a:cs typeface="Arial" pitchFamily="34" charset="0"/>
      </a:defRPr>
    </a:lvl9pPr>
  </p:defaultTextStyle>
  <p:extLst>
    <p:ext uri="{EFAFB233-063F-42B5-8137-9DF3F51BA10A}">
      <p15:sldGuideLst xmlns:p15="http://schemas.microsoft.com/office/powerpoint/2012/main">
        <p15:guide id="1" orient="horz" pos="347">
          <p15:clr>
            <a:srgbClr val="A4A3A4"/>
          </p15:clr>
        </p15:guide>
        <p15:guide id="2" orient="horz" pos="748">
          <p15:clr>
            <a:srgbClr val="A4A3A4"/>
          </p15:clr>
        </p15:guide>
        <p15:guide id="3" pos="2520">
          <p15:clr>
            <a:srgbClr val="A4A3A4"/>
          </p15:clr>
        </p15:guide>
        <p15:guide id="4" pos="5552">
          <p15:clr>
            <a:srgbClr val="A4A3A4"/>
          </p15:clr>
        </p15:guide>
        <p15:guide id="5" pos="2876">
          <p15:clr>
            <a:srgbClr val="A4A3A4"/>
          </p15:clr>
        </p15:guide>
      </p15:sldGuideLst>
    </p:ext>
    <p:ext uri="{2D200454-40CA-4A62-9FC3-DE9A4176ACB9}">
      <p15:notesGuideLst xmlns:p15="http://schemas.microsoft.com/office/powerpoint/2012/main">
        <p15:guide id="1" orient="horz" pos="2960">
          <p15:clr>
            <a:srgbClr val="A4A3A4"/>
          </p15:clr>
        </p15:guide>
        <p15:guide id="2" pos="22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FD8"/>
    <a:srgbClr val="FFFFFF"/>
    <a:srgbClr val="FF0000"/>
    <a:srgbClr val="F2F2F2"/>
    <a:srgbClr val="782DFF"/>
    <a:srgbClr val="F78DC2"/>
    <a:srgbClr val="6E1DFF"/>
    <a:srgbClr val="FF89FF"/>
    <a:srgbClr val="FF99FF"/>
    <a:srgbClr val="FD73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autoAdjust="0"/>
    <p:restoredTop sz="96433" autoAdjust="0"/>
  </p:normalViewPr>
  <p:slideViewPr>
    <p:cSldViewPr snapToGrid="0" showGuides="1">
      <p:cViewPr varScale="1">
        <p:scale>
          <a:sx n="85" d="100"/>
          <a:sy n="85" d="100"/>
        </p:scale>
        <p:origin x="102" y="528"/>
      </p:cViewPr>
      <p:guideLst>
        <p:guide orient="horz" pos="347"/>
        <p:guide orient="horz" pos="748"/>
        <p:guide pos="2520"/>
        <p:guide pos="5552"/>
        <p:guide pos="287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032"/>
    </p:cViewPr>
  </p:sorterViewPr>
  <p:notesViewPr>
    <p:cSldViewPr snapToGrid="0" showGuides="1">
      <p:cViewPr varScale="1">
        <p:scale>
          <a:sx n="130" d="100"/>
          <a:sy n="130" d="100"/>
        </p:scale>
        <p:origin x="-1842" y="-84"/>
      </p:cViewPr>
      <p:guideLst>
        <p:guide orient="horz" pos="2960"/>
        <p:guide pos="2209"/>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2.fntdata"/><Relationship Id="rId84" Type="http://schemas.openxmlformats.org/officeDocument/2006/relationships/font" Target="fonts/font10.fntdata"/><Relationship Id="rId89" Type="http://schemas.openxmlformats.org/officeDocument/2006/relationships/font" Target="fonts/font15.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openxmlformats.org/officeDocument/2006/relationships/font" Target="fonts/font5.fntdata"/><Relationship Id="rId87"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8.fntdata"/><Relationship Id="rId90" Type="http://schemas.openxmlformats.org/officeDocument/2006/relationships/font" Target="fonts/font16.fntdata"/><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font" Target="fonts/font11.fntdata"/><Relationship Id="rId93"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bwMode="auto">
          <a:xfrm>
            <a:off x="4" y="9"/>
            <a:ext cx="3037840" cy="261758"/>
          </a:xfrm>
          <a:prstGeom prst="rect">
            <a:avLst/>
          </a:prstGeom>
          <a:noFill/>
          <a:ln w="9525">
            <a:noFill/>
            <a:miter lim="800000"/>
            <a:headEnd/>
            <a:tailEnd/>
          </a:ln>
          <a:effectLst/>
        </p:spPr>
        <p:txBody>
          <a:bodyPr vert="horz" wrap="square" lIns="94633" tIns="47317" rIns="94633" bIns="47317" numCol="1" anchor="t" anchorCtr="0" compatLnSpc="1">
            <a:prstTxWarp prst="textNoShape">
              <a:avLst/>
            </a:prstTxWarp>
            <a:spAutoFit/>
          </a:bodyPr>
          <a:lstStyle>
            <a:lvl1pPr algn="l">
              <a:lnSpc>
                <a:spcPct val="90000"/>
              </a:lnSpc>
              <a:spcBef>
                <a:spcPct val="50000"/>
              </a:spcBef>
              <a:buClr>
                <a:schemeClr val="accent1"/>
              </a:buClr>
              <a:defRPr sz="1200">
                <a:latin typeface="Arial" charset="0"/>
                <a:ea typeface="+mn-ea"/>
                <a:cs typeface="+mn-cs"/>
              </a:defRPr>
            </a:lvl1pPr>
          </a:lstStyle>
          <a:p>
            <a:pPr>
              <a:defRPr/>
            </a:pPr>
            <a:endParaRPr lang="en-US" dirty="0"/>
          </a:p>
        </p:txBody>
      </p:sp>
      <p:sp>
        <p:nvSpPr>
          <p:cNvPr id="152579" name="Rectangle 3"/>
          <p:cNvSpPr>
            <a:spLocks noGrp="1" noChangeArrowheads="1"/>
          </p:cNvSpPr>
          <p:nvPr>
            <p:ph type="dt" sz="quarter" idx="1"/>
          </p:nvPr>
        </p:nvSpPr>
        <p:spPr bwMode="auto">
          <a:xfrm>
            <a:off x="3972564" y="9"/>
            <a:ext cx="3037840" cy="261758"/>
          </a:xfrm>
          <a:prstGeom prst="rect">
            <a:avLst/>
          </a:prstGeom>
          <a:noFill/>
          <a:ln w="9525">
            <a:noFill/>
            <a:miter lim="800000"/>
            <a:headEnd/>
            <a:tailEnd/>
          </a:ln>
          <a:effectLst/>
        </p:spPr>
        <p:txBody>
          <a:bodyPr vert="horz" wrap="square" lIns="94633" tIns="47317" rIns="94633" bIns="47317" numCol="1" anchor="t" anchorCtr="0" compatLnSpc="1">
            <a:prstTxWarp prst="textNoShape">
              <a:avLst/>
            </a:prstTxWarp>
            <a:spAutoFit/>
          </a:bodyPr>
          <a:lstStyle>
            <a:lvl1pPr algn="r">
              <a:lnSpc>
                <a:spcPct val="90000"/>
              </a:lnSpc>
              <a:spcBef>
                <a:spcPct val="50000"/>
              </a:spcBef>
              <a:buClr>
                <a:schemeClr val="accent1"/>
              </a:buClr>
              <a:defRPr sz="1200">
                <a:cs typeface="+mn-cs"/>
              </a:defRPr>
            </a:lvl1pPr>
          </a:lstStyle>
          <a:p>
            <a:pPr>
              <a:defRPr/>
            </a:pPr>
            <a:fld id="{20081F73-A3D6-48AF-B321-CCF67B639CA5}" type="datetime1">
              <a:rPr lang="en-US"/>
              <a:pPr>
                <a:defRPr/>
              </a:pPr>
              <a:t>1/8/2015</a:t>
            </a:fld>
            <a:endParaRPr lang="en-US" dirty="0"/>
          </a:p>
        </p:txBody>
      </p:sp>
      <p:sp>
        <p:nvSpPr>
          <p:cNvPr id="152580" name="Rectangle 4"/>
          <p:cNvSpPr>
            <a:spLocks noGrp="1" noChangeArrowheads="1"/>
          </p:cNvSpPr>
          <p:nvPr>
            <p:ph type="ftr" sz="quarter" idx="2"/>
          </p:nvPr>
        </p:nvSpPr>
        <p:spPr bwMode="auto">
          <a:xfrm>
            <a:off x="4" y="9136249"/>
            <a:ext cx="3037840" cy="261758"/>
          </a:xfrm>
          <a:prstGeom prst="rect">
            <a:avLst/>
          </a:prstGeom>
          <a:noFill/>
          <a:ln w="9525">
            <a:noFill/>
            <a:miter lim="800000"/>
            <a:headEnd/>
            <a:tailEnd/>
          </a:ln>
          <a:effectLst/>
        </p:spPr>
        <p:txBody>
          <a:bodyPr vert="horz" wrap="square" lIns="94633" tIns="47317" rIns="94633" bIns="47317" numCol="1" anchor="b" anchorCtr="0" compatLnSpc="1">
            <a:prstTxWarp prst="textNoShape">
              <a:avLst/>
            </a:prstTxWarp>
            <a:spAutoFit/>
          </a:bodyPr>
          <a:lstStyle>
            <a:lvl1pPr algn="l">
              <a:lnSpc>
                <a:spcPct val="90000"/>
              </a:lnSpc>
              <a:spcBef>
                <a:spcPct val="50000"/>
              </a:spcBef>
              <a:buClr>
                <a:schemeClr val="accent1"/>
              </a:buClr>
              <a:defRPr sz="1200">
                <a:latin typeface="Arial" charset="0"/>
                <a:ea typeface="+mn-ea"/>
                <a:cs typeface="+mn-cs"/>
              </a:defRPr>
            </a:lvl1pPr>
          </a:lstStyle>
          <a:p>
            <a:pPr>
              <a:defRPr/>
            </a:pPr>
            <a:endParaRPr lang="en-US" dirty="0"/>
          </a:p>
        </p:txBody>
      </p:sp>
      <p:sp>
        <p:nvSpPr>
          <p:cNvPr id="152581" name="Rectangle 5"/>
          <p:cNvSpPr>
            <a:spLocks noGrp="1" noChangeArrowheads="1"/>
          </p:cNvSpPr>
          <p:nvPr>
            <p:ph type="sldNum" sz="quarter" idx="3"/>
          </p:nvPr>
        </p:nvSpPr>
        <p:spPr bwMode="auto">
          <a:xfrm>
            <a:off x="3972564" y="9136251"/>
            <a:ext cx="3037840" cy="261758"/>
          </a:xfrm>
          <a:prstGeom prst="rect">
            <a:avLst/>
          </a:prstGeom>
          <a:noFill/>
          <a:ln w="9525">
            <a:noFill/>
            <a:miter lim="800000"/>
            <a:headEnd/>
            <a:tailEnd/>
          </a:ln>
          <a:effectLst/>
        </p:spPr>
        <p:txBody>
          <a:bodyPr vert="horz" wrap="square" lIns="94633" tIns="47317" rIns="94633" bIns="47317" numCol="1" anchor="b" anchorCtr="0" compatLnSpc="1">
            <a:prstTxWarp prst="textNoShape">
              <a:avLst/>
            </a:prstTxWarp>
            <a:spAutoFit/>
          </a:bodyPr>
          <a:lstStyle>
            <a:lvl1pPr algn="r">
              <a:lnSpc>
                <a:spcPct val="90000"/>
              </a:lnSpc>
              <a:spcBef>
                <a:spcPct val="50000"/>
              </a:spcBef>
              <a:buClr>
                <a:schemeClr val="accent1"/>
              </a:buClr>
              <a:defRPr sz="1200">
                <a:cs typeface="+mn-cs"/>
              </a:defRPr>
            </a:lvl1pPr>
          </a:lstStyle>
          <a:p>
            <a:pPr>
              <a:defRPr/>
            </a:pPr>
            <a:fld id="{BC2084C9-A309-4861-9B00-572BD194BB28}" type="slidenum">
              <a:rPr lang="en-US"/>
              <a:pPr>
                <a:defRPr/>
              </a:pPr>
              <a:t>‹#›</a:t>
            </a:fld>
            <a:endParaRPr lang="en-US" dirty="0"/>
          </a:p>
        </p:txBody>
      </p:sp>
    </p:spTree>
    <p:extLst>
      <p:ext uri="{BB962C8B-B14F-4D97-AF65-F5344CB8AC3E}">
        <p14:creationId xmlns:p14="http://schemas.microsoft.com/office/powerpoint/2010/main" val="26046923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4" y="0"/>
            <a:ext cx="3037840" cy="469900"/>
          </a:xfrm>
          <a:prstGeom prst="rect">
            <a:avLst/>
          </a:prstGeom>
          <a:noFill/>
          <a:ln w="9525">
            <a:noFill/>
            <a:miter lim="800000"/>
            <a:headEnd/>
            <a:tailEnd/>
          </a:ln>
          <a:effectLst/>
        </p:spPr>
        <p:txBody>
          <a:bodyPr vert="horz" wrap="square" lIns="93981" tIns="46991" rIns="93981" bIns="46991" numCol="1" anchor="t" anchorCtr="0" compatLnSpc="1">
            <a:prstTxWarp prst="textNoShape">
              <a:avLst/>
            </a:prstTxWarp>
          </a:bodyPr>
          <a:lstStyle>
            <a:lvl1pPr algn="l" eaLnBrk="0" hangingPunct="0">
              <a:lnSpc>
                <a:spcPct val="100000"/>
              </a:lnSpc>
              <a:spcBef>
                <a:spcPct val="0"/>
              </a:spcBef>
              <a:buClrTx/>
              <a:defRPr sz="1200">
                <a:latin typeface="Times" charset="0"/>
                <a:ea typeface="+mn-ea"/>
                <a:cs typeface="+mn-cs"/>
              </a:defRPr>
            </a:lvl1pPr>
          </a:lstStyle>
          <a:p>
            <a:pPr>
              <a:defRPr/>
            </a:pPr>
            <a:endParaRPr lang="en-US" dirty="0"/>
          </a:p>
        </p:txBody>
      </p:sp>
      <p:sp>
        <p:nvSpPr>
          <p:cNvPr id="4099" name="Rectangle 3"/>
          <p:cNvSpPr>
            <a:spLocks noGrp="1" noChangeArrowheads="1"/>
          </p:cNvSpPr>
          <p:nvPr>
            <p:ph type="dt" idx="1"/>
          </p:nvPr>
        </p:nvSpPr>
        <p:spPr bwMode="auto">
          <a:xfrm>
            <a:off x="3972564" y="0"/>
            <a:ext cx="3037840" cy="469900"/>
          </a:xfrm>
          <a:prstGeom prst="rect">
            <a:avLst/>
          </a:prstGeom>
          <a:noFill/>
          <a:ln w="9525">
            <a:noFill/>
            <a:miter lim="800000"/>
            <a:headEnd/>
            <a:tailEnd/>
          </a:ln>
          <a:effectLst/>
        </p:spPr>
        <p:txBody>
          <a:bodyPr vert="horz" wrap="square" lIns="93981" tIns="46991" rIns="93981" bIns="46991" numCol="1" anchor="t" anchorCtr="0" compatLnSpc="1">
            <a:prstTxWarp prst="textNoShape">
              <a:avLst/>
            </a:prstTxWarp>
          </a:bodyPr>
          <a:lstStyle>
            <a:lvl1pPr algn="r" eaLnBrk="0" hangingPunct="0">
              <a:lnSpc>
                <a:spcPct val="100000"/>
              </a:lnSpc>
              <a:spcBef>
                <a:spcPct val="0"/>
              </a:spcBef>
              <a:buClrTx/>
              <a:defRPr sz="1200">
                <a:latin typeface="Times" charset="0"/>
                <a:ea typeface="+mn-ea"/>
                <a:cs typeface="+mn-cs"/>
              </a:defRPr>
            </a:lvl1pPr>
          </a:lstStyle>
          <a:p>
            <a:pPr>
              <a:defRPr/>
            </a:pPr>
            <a:endParaRPr lang="en-US" dirty="0"/>
          </a:p>
        </p:txBody>
      </p:sp>
      <p:sp>
        <p:nvSpPr>
          <p:cNvPr id="69636" name="Rectangle 4"/>
          <p:cNvSpPr>
            <a:spLocks noGrp="1" noRot="1" noChangeAspect="1" noChangeArrowheads="1" noTextEdit="1"/>
          </p:cNvSpPr>
          <p:nvPr>
            <p:ph type="sldImg" idx="2"/>
          </p:nvPr>
        </p:nvSpPr>
        <p:spPr bwMode="auto">
          <a:xfrm>
            <a:off x="374650" y="704850"/>
            <a:ext cx="6262688" cy="35242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sz="quarter" idx="3"/>
          </p:nvPr>
        </p:nvSpPr>
        <p:spPr bwMode="auto">
          <a:xfrm>
            <a:off x="934722" y="4464050"/>
            <a:ext cx="5140960" cy="4229100"/>
          </a:xfrm>
          <a:prstGeom prst="rect">
            <a:avLst/>
          </a:prstGeom>
          <a:noFill/>
          <a:ln w="9525">
            <a:noFill/>
            <a:miter lim="800000"/>
            <a:headEnd/>
            <a:tailEnd/>
          </a:ln>
          <a:effectLst/>
        </p:spPr>
        <p:txBody>
          <a:bodyPr vert="horz" wrap="square" lIns="93981" tIns="46991" rIns="93981" bIns="4699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4" y="8928100"/>
            <a:ext cx="3037840" cy="469900"/>
          </a:xfrm>
          <a:prstGeom prst="rect">
            <a:avLst/>
          </a:prstGeom>
          <a:noFill/>
          <a:ln w="9525">
            <a:noFill/>
            <a:miter lim="800000"/>
            <a:headEnd/>
            <a:tailEnd/>
          </a:ln>
          <a:effectLst/>
        </p:spPr>
        <p:txBody>
          <a:bodyPr vert="horz" wrap="square" lIns="93981" tIns="46991" rIns="93981" bIns="46991" numCol="1" anchor="b" anchorCtr="0" compatLnSpc="1">
            <a:prstTxWarp prst="textNoShape">
              <a:avLst/>
            </a:prstTxWarp>
          </a:bodyPr>
          <a:lstStyle>
            <a:lvl1pPr algn="l" eaLnBrk="0" hangingPunct="0">
              <a:lnSpc>
                <a:spcPct val="100000"/>
              </a:lnSpc>
              <a:spcBef>
                <a:spcPct val="0"/>
              </a:spcBef>
              <a:buClrTx/>
              <a:defRPr sz="1200">
                <a:latin typeface="Times" charset="0"/>
                <a:ea typeface="+mn-ea"/>
                <a:cs typeface="+mn-cs"/>
              </a:defRPr>
            </a:lvl1pPr>
          </a:lstStyle>
          <a:p>
            <a:pPr>
              <a:defRPr/>
            </a:pPr>
            <a:endParaRPr lang="en-US" dirty="0"/>
          </a:p>
        </p:txBody>
      </p:sp>
      <p:sp>
        <p:nvSpPr>
          <p:cNvPr id="4103" name="Rectangle 7"/>
          <p:cNvSpPr>
            <a:spLocks noGrp="1" noChangeArrowheads="1"/>
          </p:cNvSpPr>
          <p:nvPr>
            <p:ph type="sldNum" sz="quarter" idx="5"/>
          </p:nvPr>
        </p:nvSpPr>
        <p:spPr bwMode="auto">
          <a:xfrm>
            <a:off x="3972564" y="8928100"/>
            <a:ext cx="3037840" cy="469900"/>
          </a:xfrm>
          <a:prstGeom prst="rect">
            <a:avLst/>
          </a:prstGeom>
          <a:noFill/>
          <a:ln w="9525">
            <a:noFill/>
            <a:miter lim="800000"/>
            <a:headEnd/>
            <a:tailEnd/>
          </a:ln>
          <a:effectLst/>
        </p:spPr>
        <p:txBody>
          <a:bodyPr vert="horz" wrap="square" lIns="93981" tIns="46991" rIns="93981" bIns="46991" numCol="1" anchor="b" anchorCtr="0" compatLnSpc="1">
            <a:prstTxWarp prst="textNoShape">
              <a:avLst/>
            </a:prstTxWarp>
          </a:bodyPr>
          <a:lstStyle>
            <a:lvl1pPr algn="r" eaLnBrk="0" hangingPunct="0">
              <a:defRPr sz="1200">
                <a:latin typeface="Times" charset="0"/>
                <a:cs typeface="+mn-cs"/>
              </a:defRPr>
            </a:lvl1pPr>
          </a:lstStyle>
          <a:p>
            <a:pPr>
              <a:defRPr/>
            </a:pPr>
            <a:fld id="{C87FD523-6A9D-431F-9006-8F984D4E0CCC}" type="slidenum">
              <a:rPr lang="en-US"/>
              <a:pPr>
                <a:defRPr/>
              </a:pPr>
              <a:t>‹#›</a:t>
            </a:fld>
            <a:endParaRPr lang="en-US" dirty="0"/>
          </a:p>
        </p:txBody>
      </p:sp>
    </p:spTree>
    <p:extLst>
      <p:ext uri="{BB962C8B-B14F-4D97-AF65-F5344CB8AC3E}">
        <p14:creationId xmlns:p14="http://schemas.microsoft.com/office/powerpoint/2010/main" val="30042293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400" b="1" kern="1200">
        <a:solidFill>
          <a:schemeClr val="tx1"/>
        </a:solidFill>
        <a:latin typeface="Arial" pitchFamily="-106" charset="0"/>
        <a:ea typeface="ＭＳ Ｐゴシック" charset="-128"/>
        <a:cs typeface="ＭＳ Ｐゴシック" charset="-128"/>
      </a:defRPr>
    </a:lvl1pPr>
    <a:lvl2pPr marL="41269" algn="l" rtl="0" eaLnBrk="0" fontAlgn="base" hangingPunct="0">
      <a:spcBef>
        <a:spcPct val="30000"/>
      </a:spcBef>
      <a:spcAft>
        <a:spcPct val="0"/>
      </a:spcAft>
      <a:defRPr sz="400" kern="1200">
        <a:solidFill>
          <a:schemeClr val="tx1"/>
        </a:solidFill>
        <a:latin typeface="Arial" pitchFamily="-106" charset="0"/>
        <a:ea typeface="ＭＳ Ｐゴシック" pitchFamily="-106" charset="-128"/>
        <a:cs typeface="+mn-cs"/>
      </a:defRPr>
    </a:lvl2pPr>
    <a:lvl3pPr marL="125390" indent="-39681" algn="l" rtl="0" eaLnBrk="0" fontAlgn="base" hangingPunct="0">
      <a:spcBef>
        <a:spcPct val="30000"/>
      </a:spcBef>
      <a:spcAft>
        <a:spcPct val="0"/>
      </a:spcAft>
      <a:buSzPct val="100000"/>
      <a:buFont typeface="Times" pitchFamily="18" charset="0"/>
      <a:buChar char="•"/>
      <a:defRPr sz="400" kern="1200">
        <a:solidFill>
          <a:schemeClr val="tx1"/>
        </a:solidFill>
        <a:latin typeface="Arial" pitchFamily="-106" charset="0"/>
        <a:ea typeface="ＭＳ Ｐゴシック" pitchFamily="-106" charset="-128"/>
        <a:cs typeface="+mn-cs"/>
      </a:defRPr>
    </a:lvl3pPr>
    <a:lvl4pPr marL="215864" indent="-44442" algn="l" rtl="0" eaLnBrk="0" fontAlgn="base" hangingPunct="0">
      <a:spcBef>
        <a:spcPct val="30000"/>
      </a:spcBef>
      <a:spcAft>
        <a:spcPct val="0"/>
      </a:spcAft>
      <a:buChar char="–"/>
      <a:defRPr sz="400" kern="1200">
        <a:solidFill>
          <a:schemeClr val="tx1"/>
        </a:solidFill>
        <a:latin typeface="Arial" pitchFamily="-106" charset="0"/>
        <a:ea typeface="ＭＳ Ｐゴシック" pitchFamily="-106" charset="-128"/>
        <a:cs typeface="+mn-cs"/>
      </a:defRPr>
    </a:lvl4pPr>
    <a:lvl5pPr marL="258719" algn="l" rtl="0" eaLnBrk="0" fontAlgn="base" hangingPunct="0">
      <a:spcBef>
        <a:spcPct val="30000"/>
      </a:spcBef>
      <a:spcAft>
        <a:spcPct val="0"/>
      </a:spcAft>
      <a:defRPr sz="300" kern="1200">
        <a:solidFill>
          <a:schemeClr val="tx1"/>
        </a:solidFill>
        <a:latin typeface="Arial" pitchFamily="-106" charset="0"/>
        <a:ea typeface="ＭＳ Ｐゴシック" pitchFamily="-106" charset="-128"/>
        <a:cs typeface="+mn-cs"/>
      </a:defRPr>
    </a:lvl5pPr>
    <a:lvl6pPr marL="856431" algn="l" defTabSz="171287" rtl="0" eaLnBrk="1" latinLnBrk="0" hangingPunct="1">
      <a:defRPr sz="400" kern="1200">
        <a:solidFill>
          <a:schemeClr val="tx1"/>
        </a:solidFill>
        <a:latin typeface="+mn-lt"/>
        <a:ea typeface="+mn-ea"/>
        <a:cs typeface="+mn-cs"/>
      </a:defRPr>
    </a:lvl6pPr>
    <a:lvl7pPr marL="1027720" algn="l" defTabSz="171287" rtl="0" eaLnBrk="1" latinLnBrk="0" hangingPunct="1">
      <a:defRPr sz="400" kern="1200">
        <a:solidFill>
          <a:schemeClr val="tx1"/>
        </a:solidFill>
        <a:latin typeface="+mn-lt"/>
        <a:ea typeface="+mn-ea"/>
        <a:cs typeface="+mn-cs"/>
      </a:defRPr>
    </a:lvl7pPr>
    <a:lvl8pPr marL="1199006" algn="l" defTabSz="171287" rtl="0" eaLnBrk="1" latinLnBrk="0" hangingPunct="1">
      <a:defRPr sz="400" kern="1200">
        <a:solidFill>
          <a:schemeClr val="tx1"/>
        </a:solidFill>
        <a:latin typeface="+mn-lt"/>
        <a:ea typeface="+mn-ea"/>
        <a:cs typeface="+mn-cs"/>
      </a:defRPr>
    </a:lvl8pPr>
    <a:lvl9pPr marL="1370293" algn="l" defTabSz="171287" rtl="0" eaLnBrk="1" latinLnBrk="0" hangingPunct="1">
      <a:defRPr sz="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12</a:t>
            </a:fld>
            <a:endParaRPr lang="en-US" dirty="0"/>
          </a:p>
        </p:txBody>
      </p:sp>
    </p:spTree>
    <p:extLst>
      <p:ext uri="{BB962C8B-B14F-4D97-AF65-F5344CB8AC3E}">
        <p14:creationId xmlns:p14="http://schemas.microsoft.com/office/powerpoint/2010/main" val="4196054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50</a:t>
            </a:fld>
            <a:endParaRPr lang="en-US" dirty="0"/>
          </a:p>
        </p:txBody>
      </p:sp>
    </p:spTree>
    <p:extLst>
      <p:ext uri="{BB962C8B-B14F-4D97-AF65-F5344CB8AC3E}">
        <p14:creationId xmlns:p14="http://schemas.microsoft.com/office/powerpoint/2010/main" val="1806110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51</a:t>
            </a:fld>
            <a:endParaRPr lang="en-US" dirty="0"/>
          </a:p>
        </p:txBody>
      </p:sp>
    </p:spTree>
    <p:extLst>
      <p:ext uri="{BB962C8B-B14F-4D97-AF65-F5344CB8AC3E}">
        <p14:creationId xmlns:p14="http://schemas.microsoft.com/office/powerpoint/2010/main" val="521450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52</a:t>
            </a:fld>
            <a:endParaRPr lang="en-US" dirty="0"/>
          </a:p>
        </p:txBody>
      </p:sp>
    </p:spTree>
    <p:extLst>
      <p:ext uri="{BB962C8B-B14F-4D97-AF65-F5344CB8AC3E}">
        <p14:creationId xmlns:p14="http://schemas.microsoft.com/office/powerpoint/2010/main" val="2569055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53</a:t>
            </a:fld>
            <a:endParaRPr lang="en-US" dirty="0"/>
          </a:p>
        </p:txBody>
      </p:sp>
    </p:spTree>
    <p:extLst>
      <p:ext uri="{BB962C8B-B14F-4D97-AF65-F5344CB8AC3E}">
        <p14:creationId xmlns:p14="http://schemas.microsoft.com/office/powerpoint/2010/main" val="4058822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54</a:t>
            </a:fld>
            <a:endParaRPr lang="en-US" dirty="0"/>
          </a:p>
        </p:txBody>
      </p:sp>
    </p:spTree>
    <p:extLst>
      <p:ext uri="{BB962C8B-B14F-4D97-AF65-F5344CB8AC3E}">
        <p14:creationId xmlns:p14="http://schemas.microsoft.com/office/powerpoint/2010/main" val="1287032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55</a:t>
            </a:fld>
            <a:endParaRPr lang="en-US" dirty="0"/>
          </a:p>
        </p:txBody>
      </p:sp>
    </p:spTree>
    <p:extLst>
      <p:ext uri="{BB962C8B-B14F-4D97-AF65-F5344CB8AC3E}">
        <p14:creationId xmlns:p14="http://schemas.microsoft.com/office/powerpoint/2010/main" val="2569055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56</a:t>
            </a:fld>
            <a:endParaRPr lang="en-US" dirty="0"/>
          </a:p>
        </p:txBody>
      </p:sp>
    </p:spTree>
    <p:extLst>
      <p:ext uri="{BB962C8B-B14F-4D97-AF65-F5344CB8AC3E}">
        <p14:creationId xmlns:p14="http://schemas.microsoft.com/office/powerpoint/2010/main" val="2564532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57</a:t>
            </a:fld>
            <a:endParaRPr lang="en-US" dirty="0"/>
          </a:p>
        </p:txBody>
      </p:sp>
    </p:spTree>
    <p:extLst>
      <p:ext uri="{BB962C8B-B14F-4D97-AF65-F5344CB8AC3E}">
        <p14:creationId xmlns:p14="http://schemas.microsoft.com/office/powerpoint/2010/main" val="230029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58</a:t>
            </a:fld>
            <a:endParaRPr lang="en-US" dirty="0"/>
          </a:p>
        </p:txBody>
      </p:sp>
    </p:spTree>
    <p:extLst>
      <p:ext uri="{BB962C8B-B14F-4D97-AF65-F5344CB8AC3E}">
        <p14:creationId xmlns:p14="http://schemas.microsoft.com/office/powerpoint/2010/main" val="2569055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59</a:t>
            </a:fld>
            <a:endParaRPr lang="en-US" dirty="0"/>
          </a:p>
        </p:txBody>
      </p:sp>
    </p:spTree>
    <p:extLst>
      <p:ext uri="{BB962C8B-B14F-4D97-AF65-F5344CB8AC3E}">
        <p14:creationId xmlns:p14="http://schemas.microsoft.com/office/powerpoint/2010/main" val="1371780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Font typeface="Arial" pitchFamily="34" charset="0"/>
              <a:buChar char="•"/>
            </a:pPr>
            <a:endParaRPr lang="en-US" b="0" baseline="0" dirty="0" smtClean="0">
              <a:latin typeface="Arial" pitchFamily="34" charset="0"/>
              <a:ea typeface="ＭＳ Ｐゴシック" pitchFamily="34" charset="-128"/>
            </a:endParaRPr>
          </a:p>
        </p:txBody>
      </p:sp>
    </p:spTree>
    <p:extLst>
      <p:ext uri="{BB962C8B-B14F-4D97-AF65-F5344CB8AC3E}">
        <p14:creationId xmlns:p14="http://schemas.microsoft.com/office/powerpoint/2010/main" val="3028293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60</a:t>
            </a:fld>
            <a:endParaRPr lang="en-US" dirty="0"/>
          </a:p>
        </p:txBody>
      </p:sp>
    </p:spTree>
    <p:extLst>
      <p:ext uri="{BB962C8B-B14F-4D97-AF65-F5344CB8AC3E}">
        <p14:creationId xmlns:p14="http://schemas.microsoft.com/office/powerpoint/2010/main" val="1008633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61</a:t>
            </a:fld>
            <a:endParaRPr lang="en-US" dirty="0"/>
          </a:p>
        </p:txBody>
      </p:sp>
    </p:spTree>
    <p:extLst>
      <p:ext uri="{BB962C8B-B14F-4D97-AF65-F5344CB8AC3E}">
        <p14:creationId xmlns:p14="http://schemas.microsoft.com/office/powerpoint/2010/main" val="2569055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62</a:t>
            </a:fld>
            <a:endParaRPr lang="en-US" dirty="0"/>
          </a:p>
        </p:txBody>
      </p:sp>
    </p:spTree>
    <p:extLst>
      <p:ext uri="{BB962C8B-B14F-4D97-AF65-F5344CB8AC3E}">
        <p14:creationId xmlns:p14="http://schemas.microsoft.com/office/powerpoint/2010/main" val="3177220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63</a:t>
            </a:fld>
            <a:endParaRPr lang="en-US" dirty="0"/>
          </a:p>
        </p:txBody>
      </p:sp>
    </p:spTree>
    <p:extLst>
      <p:ext uri="{BB962C8B-B14F-4D97-AF65-F5344CB8AC3E}">
        <p14:creationId xmlns:p14="http://schemas.microsoft.com/office/powerpoint/2010/main" val="4063765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64</a:t>
            </a:fld>
            <a:endParaRPr lang="en-US" dirty="0"/>
          </a:p>
        </p:txBody>
      </p:sp>
    </p:spTree>
    <p:extLst>
      <p:ext uri="{BB962C8B-B14F-4D97-AF65-F5344CB8AC3E}">
        <p14:creationId xmlns:p14="http://schemas.microsoft.com/office/powerpoint/2010/main" val="2569055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65</a:t>
            </a:fld>
            <a:endParaRPr lang="en-US" dirty="0"/>
          </a:p>
        </p:txBody>
      </p:sp>
    </p:spTree>
    <p:extLst>
      <p:ext uri="{BB962C8B-B14F-4D97-AF65-F5344CB8AC3E}">
        <p14:creationId xmlns:p14="http://schemas.microsoft.com/office/powerpoint/2010/main" val="409663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66</a:t>
            </a:fld>
            <a:endParaRPr lang="en-US" dirty="0"/>
          </a:p>
        </p:txBody>
      </p:sp>
    </p:spTree>
    <p:extLst>
      <p:ext uri="{BB962C8B-B14F-4D97-AF65-F5344CB8AC3E}">
        <p14:creationId xmlns:p14="http://schemas.microsoft.com/office/powerpoint/2010/main" val="1300310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67</a:t>
            </a:fld>
            <a:endParaRPr lang="en-US" dirty="0"/>
          </a:p>
        </p:txBody>
      </p:sp>
    </p:spTree>
    <p:extLst>
      <p:ext uri="{BB962C8B-B14F-4D97-AF65-F5344CB8AC3E}">
        <p14:creationId xmlns:p14="http://schemas.microsoft.com/office/powerpoint/2010/main" val="25690553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68</a:t>
            </a:fld>
            <a:endParaRPr lang="en-US" dirty="0"/>
          </a:p>
        </p:txBody>
      </p:sp>
    </p:spTree>
    <p:extLst>
      <p:ext uri="{BB962C8B-B14F-4D97-AF65-F5344CB8AC3E}">
        <p14:creationId xmlns:p14="http://schemas.microsoft.com/office/powerpoint/2010/main" val="3869246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69</a:t>
            </a:fld>
            <a:endParaRPr lang="en-US" dirty="0"/>
          </a:p>
        </p:txBody>
      </p:sp>
    </p:spTree>
    <p:extLst>
      <p:ext uri="{BB962C8B-B14F-4D97-AF65-F5344CB8AC3E}">
        <p14:creationId xmlns:p14="http://schemas.microsoft.com/office/powerpoint/2010/main" val="2470549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800" dirty="0">
              <a:latin typeface="Arial" charset="0"/>
              <a:ea typeface="MS PGothic" charset="0"/>
            </a:endParaRPr>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700">
                <a:solidFill>
                  <a:schemeClr val="tx1"/>
                </a:solidFill>
                <a:latin typeface="Arial" charset="0"/>
                <a:ea typeface="MS PGothic" charset="0"/>
                <a:cs typeface="MS PGothic" charset="0"/>
              </a:defRPr>
            </a:lvl1pPr>
            <a:lvl2pPr marL="749859" indent="-288407" eaLnBrk="0" hangingPunct="0">
              <a:defRPr sz="700">
                <a:solidFill>
                  <a:schemeClr val="tx1"/>
                </a:solidFill>
                <a:latin typeface="Arial" charset="0"/>
                <a:ea typeface="MS PGothic" charset="0"/>
                <a:cs typeface="MS PGothic" charset="0"/>
              </a:defRPr>
            </a:lvl2pPr>
            <a:lvl3pPr marL="1153630" indent="-230726" eaLnBrk="0" hangingPunct="0">
              <a:defRPr sz="700">
                <a:solidFill>
                  <a:schemeClr val="tx1"/>
                </a:solidFill>
                <a:latin typeface="Arial" charset="0"/>
                <a:ea typeface="MS PGothic" charset="0"/>
                <a:cs typeface="MS PGothic" charset="0"/>
              </a:defRPr>
            </a:lvl3pPr>
            <a:lvl4pPr marL="1615082" indent="-230726" eaLnBrk="0" hangingPunct="0">
              <a:defRPr sz="700">
                <a:solidFill>
                  <a:schemeClr val="tx1"/>
                </a:solidFill>
                <a:latin typeface="Arial" charset="0"/>
                <a:ea typeface="MS PGothic" charset="0"/>
                <a:cs typeface="MS PGothic" charset="0"/>
              </a:defRPr>
            </a:lvl4pPr>
            <a:lvl5pPr marL="2076534" indent="-230726" eaLnBrk="0" hangingPunct="0">
              <a:defRPr sz="700">
                <a:solidFill>
                  <a:schemeClr val="tx1"/>
                </a:solidFill>
                <a:latin typeface="Arial" charset="0"/>
                <a:ea typeface="MS PGothic" charset="0"/>
                <a:cs typeface="MS PGothic" charset="0"/>
              </a:defRPr>
            </a:lvl5pPr>
            <a:lvl6pPr marL="2537986" indent="-230726" eaLnBrk="0" fontAlgn="base" hangingPunct="0">
              <a:spcBef>
                <a:spcPct val="0"/>
              </a:spcBef>
              <a:spcAft>
                <a:spcPct val="0"/>
              </a:spcAft>
              <a:defRPr sz="700">
                <a:solidFill>
                  <a:schemeClr val="tx1"/>
                </a:solidFill>
                <a:latin typeface="Arial" charset="0"/>
                <a:ea typeface="MS PGothic" charset="0"/>
                <a:cs typeface="MS PGothic" charset="0"/>
              </a:defRPr>
            </a:lvl6pPr>
            <a:lvl7pPr marL="2999438" indent="-230726" eaLnBrk="0" fontAlgn="base" hangingPunct="0">
              <a:spcBef>
                <a:spcPct val="0"/>
              </a:spcBef>
              <a:spcAft>
                <a:spcPct val="0"/>
              </a:spcAft>
              <a:defRPr sz="700">
                <a:solidFill>
                  <a:schemeClr val="tx1"/>
                </a:solidFill>
                <a:latin typeface="Arial" charset="0"/>
                <a:ea typeface="MS PGothic" charset="0"/>
                <a:cs typeface="MS PGothic" charset="0"/>
              </a:defRPr>
            </a:lvl7pPr>
            <a:lvl8pPr marL="3460890" indent="-230726" eaLnBrk="0" fontAlgn="base" hangingPunct="0">
              <a:spcBef>
                <a:spcPct val="0"/>
              </a:spcBef>
              <a:spcAft>
                <a:spcPct val="0"/>
              </a:spcAft>
              <a:defRPr sz="700">
                <a:solidFill>
                  <a:schemeClr val="tx1"/>
                </a:solidFill>
                <a:latin typeface="Arial" charset="0"/>
                <a:ea typeface="MS PGothic" charset="0"/>
                <a:cs typeface="MS PGothic" charset="0"/>
              </a:defRPr>
            </a:lvl8pPr>
            <a:lvl9pPr marL="3922342" indent="-230726" eaLnBrk="0" fontAlgn="base" hangingPunct="0">
              <a:spcBef>
                <a:spcPct val="0"/>
              </a:spcBef>
              <a:spcAft>
                <a:spcPct val="0"/>
              </a:spcAft>
              <a:defRPr sz="700">
                <a:solidFill>
                  <a:schemeClr val="tx1"/>
                </a:solidFill>
                <a:latin typeface="Arial" charset="0"/>
                <a:ea typeface="MS PGothic" charset="0"/>
                <a:cs typeface="MS PGothic" charset="0"/>
              </a:defRPr>
            </a:lvl9pPr>
          </a:lstStyle>
          <a:p>
            <a:fld id="{FCAE5013-B5D5-8442-B00B-BC27266FD935}" type="slidenum">
              <a:rPr lang="en-US" sz="1200">
                <a:latin typeface="Times" charset="0"/>
              </a:rPr>
              <a:pPr/>
              <a:t>26</a:t>
            </a:fld>
            <a:endParaRPr lang="en-US" sz="1200">
              <a:latin typeface="Times" charset="0"/>
            </a:endParaRPr>
          </a:p>
        </p:txBody>
      </p:sp>
    </p:spTree>
    <p:extLst>
      <p:ext uri="{BB962C8B-B14F-4D97-AF65-F5344CB8AC3E}">
        <p14:creationId xmlns:p14="http://schemas.microsoft.com/office/powerpoint/2010/main" val="28411841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Download</a:t>
            </a:r>
            <a:r>
              <a:rPr lang="en-US" baseline="0" dirty="0" smtClean="0"/>
              <a:t> all of our latest materials from our CX Journey Mapping Toolkit on DesigningCX.com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70</a:t>
            </a:fld>
            <a:endParaRPr lang="en-US" dirty="0"/>
          </a:p>
        </p:txBody>
      </p:sp>
    </p:spTree>
    <p:extLst>
      <p:ext uri="{BB962C8B-B14F-4D97-AF65-F5344CB8AC3E}">
        <p14:creationId xmlns:p14="http://schemas.microsoft.com/office/powerpoint/2010/main" val="109986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268127D5-0875-40B0-8041-EA006359BFBE}" type="slidenum">
              <a:rPr lang="de-DE" smtClean="0"/>
              <a:pPr/>
              <a:t>44</a:t>
            </a:fld>
            <a:endParaRPr lang="de-DE"/>
          </a:p>
        </p:txBody>
      </p:sp>
    </p:spTree>
    <p:extLst>
      <p:ext uri="{BB962C8B-B14F-4D97-AF65-F5344CB8AC3E}">
        <p14:creationId xmlns:p14="http://schemas.microsoft.com/office/powerpoint/2010/main" val="2445490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268127D5-0875-40B0-8041-EA006359BFBE}" type="slidenum">
              <a:rPr lang="de-DE" smtClean="0"/>
              <a:pPr/>
              <a:t>45</a:t>
            </a:fld>
            <a:endParaRPr lang="de-DE"/>
          </a:p>
        </p:txBody>
      </p:sp>
    </p:spTree>
    <p:extLst>
      <p:ext uri="{BB962C8B-B14F-4D97-AF65-F5344CB8AC3E}">
        <p14:creationId xmlns:p14="http://schemas.microsoft.com/office/powerpoint/2010/main" val="2589908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46</a:t>
            </a:fld>
            <a:endParaRPr lang="en-US" dirty="0"/>
          </a:p>
        </p:txBody>
      </p:sp>
    </p:spTree>
    <p:extLst>
      <p:ext uri="{BB962C8B-B14F-4D97-AF65-F5344CB8AC3E}">
        <p14:creationId xmlns:p14="http://schemas.microsoft.com/office/powerpoint/2010/main" val="2569055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47</a:t>
            </a:fld>
            <a:endParaRPr lang="en-US" dirty="0"/>
          </a:p>
        </p:txBody>
      </p:sp>
    </p:spTree>
    <p:extLst>
      <p:ext uri="{BB962C8B-B14F-4D97-AF65-F5344CB8AC3E}">
        <p14:creationId xmlns:p14="http://schemas.microsoft.com/office/powerpoint/2010/main" val="1324289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48</a:t>
            </a:fld>
            <a:endParaRPr lang="en-US" dirty="0"/>
          </a:p>
        </p:txBody>
      </p:sp>
    </p:spTree>
    <p:extLst>
      <p:ext uri="{BB962C8B-B14F-4D97-AF65-F5344CB8AC3E}">
        <p14:creationId xmlns:p14="http://schemas.microsoft.com/office/powerpoint/2010/main" val="821188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392113"/>
            <a:ext cx="4699000" cy="2644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49</a:t>
            </a:fld>
            <a:endParaRPr lang="en-US" dirty="0"/>
          </a:p>
        </p:txBody>
      </p:sp>
    </p:spTree>
    <p:extLst>
      <p:ext uri="{BB962C8B-B14F-4D97-AF65-F5344CB8AC3E}">
        <p14:creationId xmlns:p14="http://schemas.microsoft.com/office/powerpoint/2010/main" val="25690553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0"/>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1152923" y="3596152"/>
            <a:ext cx="7772797" cy="670855"/>
          </a:xfrm>
        </p:spPr>
        <p:txBody>
          <a:bodyPr anchor="b" anchorCtr="0"/>
          <a:lstStyle>
            <a:lvl1pPr>
              <a:defRPr sz="2400"/>
            </a:lvl1pPr>
          </a:lstStyle>
          <a:p>
            <a:r>
              <a:rPr lang="en-US" dirty="0" smtClean="0"/>
              <a:t>Click to edit Master title style</a:t>
            </a:r>
            <a:endParaRPr lang="en-US" dirty="0"/>
          </a:p>
        </p:txBody>
      </p:sp>
      <p:sp>
        <p:nvSpPr>
          <p:cNvPr id="3" name="Subtitle 2"/>
          <p:cNvSpPr>
            <a:spLocks noGrp="1"/>
          </p:cNvSpPr>
          <p:nvPr>
            <p:ph type="subTitle" idx="1"/>
          </p:nvPr>
        </p:nvSpPr>
        <p:spPr>
          <a:xfrm>
            <a:off x="1152924" y="4410273"/>
            <a:ext cx="7075289" cy="532642"/>
          </a:xfrm>
        </p:spPr>
        <p:txBody>
          <a:bodyPr/>
          <a:lstStyle>
            <a:lvl1pPr marL="0" marR="0" indent="0" algn="l" defTabSz="914248" rtl="0" eaLnBrk="1" fontAlgn="base" latinLnBrk="0" hangingPunct="1">
              <a:lnSpc>
                <a:spcPct val="100000"/>
              </a:lnSpc>
              <a:spcBef>
                <a:spcPts val="0"/>
              </a:spcBef>
              <a:spcAft>
                <a:spcPts val="300"/>
              </a:spcAft>
              <a:buClr>
                <a:srgbClr val="FF0000"/>
              </a:buClr>
              <a:buSzTx/>
              <a:buFont typeface="Arial" pitchFamily="127" charset="0"/>
              <a:buNone/>
              <a:tabLst/>
              <a:defRPr sz="1800">
                <a:solidFill>
                  <a:schemeClr val="tx1"/>
                </a:solidFill>
              </a:defRPr>
            </a:lvl1pPr>
            <a:lvl2pPr marL="285525" indent="0" algn="ctr">
              <a:buNone/>
              <a:defRPr>
                <a:solidFill>
                  <a:schemeClr val="tx1">
                    <a:tint val="75000"/>
                  </a:schemeClr>
                </a:solidFill>
              </a:defRPr>
            </a:lvl2pPr>
            <a:lvl3pPr marL="571049" indent="0" algn="ctr">
              <a:buNone/>
              <a:defRPr>
                <a:solidFill>
                  <a:schemeClr val="tx1">
                    <a:tint val="75000"/>
                  </a:schemeClr>
                </a:solidFill>
              </a:defRPr>
            </a:lvl3pPr>
            <a:lvl4pPr marL="856574" indent="0" algn="ctr">
              <a:buNone/>
              <a:defRPr>
                <a:solidFill>
                  <a:schemeClr val="tx1">
                    <a:tint val="75000"/>
                  </a:schemeClr>
                </a:solidFill>
              </a:defRPr>
            </a:lvl4pPr>
            <a:lvl5pPr marL="1142099" indent="0" algn="ctr">
              <a:buNone/>
              <a:defRPr>
                <a:solidFill>
                  <a:schemeClr val="tx1">
                    <a:tint val="75000"/>
                  </a:schemeClr>
                </a:solidFill>
              </a:defRPr>
            </a:lvl5pPr>
            <a:lvl6pPr marL="1427626" indent="0" algn="ctr">
              <a:buNone/>
              <a:defRPr>
                <a:solidFill>
                  <a:schemeClr val="tx1">
                    <a:tint val="75000"/>
                  </a:schemeClr>
                </a:solidFill>
              </a:defRPr>
            </a:lvl6pPr>
            <a:lvl7pPr marL="1713150" indent="0" algn="ctr">
              <a:buNone/>
              <a:defRPr>
                <a:solidFill>
                  <a:schemeClr val="tx1">
                    <a:tint val="75000"/>
                  </a:schemeClr>
                </a:solidFill>
              </a:defRPr>
            </a:lvl7pPr>
            <a:lvl8pPr marL="1998677" indent="0" algn="ctr">
              <a:buNone/>
              <a:defRPr>
                <a:solidFill>
                  <a:schemeClr val="tx1">
                    <a:tint val="75000"/>
                  </a:schemeClr>
                </a:solidFill>
              </a:defRPr>
            </a:lvl8pPr>
            <a:lvl9pPr marL="2284203" indent="0" algn="ctr">
              <a:buNone/>
              <a:defRPr>
                <a:solidFill>
                  <a:schemeClr val="tx1">
                    <a:tint val="75000"/>
                  </a:schemeClr>
                </a:solidFill>
              </a:defRPr>
            </a:lvl9pPr>
          </a:lstStyle>
          <a:p>
            <a:r>
              <a:rPr lang="en-US" dirty="0" smtClean="0"/>
              <a:t>Click to edit Master subtitle style</a:t>
            </a:r>
          </a:p>
        </p:txBody>
      </p:sp>
      <p:sp>
        <p:nvSpPr>
          <p:cNvPr id="8" name="Footer Placeholder 4"/>
          <p:cNvSpPr>
            <a:spLocks noGrp="1"/>
          </p:cNvSpPr>
          <p:nvPr>
            <p:ph type="ftr" sz="quarter" idx="10"/>
          </p:nvPr>
        </p:nvSpPr>
        <p:spPr>
          <a:xfrm>
            <a:off x="6105526" y="4868867"/>
            <a:ext cx="2895600" cy="274637"/>
          </a:xfrm>
          <a:prstGeom prst="rect">
            <a:avLst/>
          </a:prstGeom>
        </p:spPr>
        <p:txBody>
          <a:bodyPr lIns="91424" tIns="45712" rIns="91424" bIns="45712"/>
          <a:lstStyle>
            <a:lvl1pPr>
              <a:defRPr/>
            </a:lvl1pPr>
          </a:lstStyle>
          <a:p>
            <a:pPr>
              <a:defRPr/>
            </a:pPr>
            <a:endParaRPr lang="en-US" dirty="0"/>
          </a:p>
        </p:txBody>
      </p:sp>
      <p:pic>
        <p:nvPicPr>
          <p:cNvPr id="9" name="Picture 16"/>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144588" y="3318651"/>
            <a:ext cx="2227262"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74" descr="Tall Red"/>
          <p:cNvPicPr>
            <a:picLocks noChangeArrowheads="1"/>
          </p:cNvPicPr>
          <p:nvPr userDrawn="1"/>
        </p:nvPicPr>
        <p:blipFill>
          <a:blip r:embed="rId4" cstate="screen">
            <a:alphaModFix amt="0"/>
            <a:extLst>
              <a:ext uri="{28A0092B-C50C-407E-A947-70E740481C1C}">
                <a14:useLocalDpi xmlns:a14="http://schemas.microsoft.com/office/drawing/2010/main"/>
              </a:ext>
            </a:extLst>
          </a:blip>
          <a:srcRect/>
          <a:stretch>
            <a:fillRect/>
          </a:stretch>
        </p:blipFill>
        <p:spPr bwMode="auto">
          <a:xfrm>
            <a:off x="0" y="685804"/>
            <a:ext cx="1144588" cy="2117725"/>
          </a:xfrm>
          <a:prstGeom prst="rect">
            <a:avLst/>
          </a:prstGeom>
          <a:solidFill>
            <a:schemeClr val="tx1">
              <a:lumMod val="65000"/>
              <a:lumOff val="35000"/>
            </a:schemeClr>
          </a:solidFill>
          <a:ln>
            <a:noFill/>
          </a:ln>
          <a:extLst/>
        </p:spPr>
      </p:pic>
      <p:pic>
        <p:nvPicPr>
          <p:cNvPr id="11" name="Picture 75" descr="Wide Red"/>
          <p:cNvPicPr>
            <a:picLocks noChangeArrowheads="1"/>
          </p:cNvPicPr>
          <p:nvPr userDrawn="1"/>
        </p:nvPicPr>
        <p:blipFill>
          <a:blip r:embed="rId5" cstate="screen">
            <a:alphaModFix amt="0"/>
            <a:extLst>
              <a:ext uri="{28A0092B-C50C-407E-A947-70E740481C1C}">
                <a14:useLocalDpi xmlns:a14="http://schemas.microsoft.com/office/drawing/2010/main"/>
              </a:ext>
            </a:extLst>
          </a:blip>
          <a:srcRect/>
          <a:stretch>
            <a:fillRect/>
          </a:stretch>
        </p:blipFill>
        <p:spPr bwMode="auto">
          <a:xfrm>
            <a:off x="3262317" y="685804"/>
            <a:ext cx="5881687" cy="2117725"/>
          </a:xfrm>
          <a:prstGeom prst="rect">
            <a:avLst/>
          </a:prstGeom>
          <a:solidFill>
            <a:schemeClr val="tx1">
              <a:lumMod val="65000"/>
              <a:lumOff val="35000"/>
            </a:schemeClr>
          </a:solidFill>
          <a:ln>
            <a:noFill/>
          </a:ln>
          <a:extLst/>
        </p:spPr>
      </p:pic>
    </p:spTree>
    <p:extLst>
      <p:ext uri="{BB962C8B-B14F-4D97-AF65-F5344CB8AC3E}">
        <p14:creationId xmlns:p14="http://schemas.microsoft.com/office/powerpoint/2010/main" val="3355301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Quote">
    <p:spTree>
      <p:nvGrpSpPr>
        <p:cNvPr id="1" name=""/>
        <p:cNvGrpSpPr/>
        <p:nvPr/>
      </p:nvGrpSpPr>
      <p:grpSpPr>
        <a:xfrm>
          <a:off x="0" y="0"/>
          <a:ext cx="0" cy="0"/>
          <a:chOff x="0" y="0"/>
          <a:chExt cx="0" cy="0"/>
        </a:xfrm>
      </p:grpSpPr>
      <p:pic>
        <p:nvPicPr>
          <p:cNvPr id="8" name="Picture 24" descr="Small Red Square"/>
          <p:cNvPicPr>
            <a:picLocks noChangeAspect="1" noChangeArrowheads="1"/>
          </p:cNvPicPr>
          <p:nvPr userDrawn="1"/>
        </p:nvPicPr>
        <p:blipFill>
          <a:blip r:embed="rId2" cstate="screen">
            <a:alphaModFix amt="0"/>
            <a:extLst>
              <a:ext uri="{28A0092B-C50C-407E-A947-70E740481C1C}">
                <a14:useLocalDpi xmlns:a14="http://schemas.microsoft.com/office/drawing/2010/main"/>
              </a:ext>
            </a:extLst>
          </a:blip>
          <a:srcRect/>
          <a:stretch>
            <a:fillRect/>
          </a:stretch>
        </p:blipFill>
        <p:spPr bwMode="auto">
          <a:xfrm>
            <a:off x="0" y="1"/>
            <a:ext cx="9144000" cy="2738438"/>
          </a:xfrm>
          <a:prstGeom prst="rect">
            <a:avLst/>
          </a:prstGeom>
          <a:solidFill>
            <a:schemeClr val="tx1">
              <a:lumMod val="65000"/>
              <a:lumOff val="35000"/>
            </a:schemeClr>
          </a:solidFill>
          <a:ln>
            <a:noFill/>
          </a:ln>
          <a:extLst/>
        </p:spPr>
      </p:pic>
      <p:sp>
        <p:nvSpPr>
          <p:cNvPr id="2" name="Title 1"/>
          <p:cNvSpPr>
            <a:spLocks noGrp="1"/>
          </p:cNvSpPr>
          <p:nvPr>
            <p:ph type="title" hasCustomPrompt="1"/>
          </p:nvPr>
        </p:nvSpPr>
        <p:spPr>
          <a:xfrm>
            <a:off x="735469" y="357654"/>
            <a:ext cx="7779072" cy="1244269"/>
          </a:xfrm>
        </p:spPr>
        <p:txBody>
          <a:bodyPr/>
          <a:lstStyle>
            <a:lvl1pPr marL="91424" indent="-91424">
              <a:defRPr sz="2400" b="0">
                <a:solidFill>
                  <a:schemeClr val="bg1"/>
                </a:solidFill>
              </a:defRPr>
            </a:lvl1pPr>
          </a:lstStyle>
          <a:p>
            <a:r>
              <a:rPr lang="en-US" dirty="0" smtClean="0"/>
              <a:t>Click to edit Quote</a:t>
            </a:r>
            <a:endParaRPr lang="en-US" dirty="0"/>
          </a:p>
        </p:txBody>
      </p:sp>
      <p:sp>
        <p:nvSpPr>
          <p:cNvPr id="3" name="Content Placeholder 2"/>
          <p:cNvSpPr>
            <a:spLocks noGrp="1"/>
          </p:cNvSpPr>
          <p:nvPr>
            <p:ph idx="1" hasCustomPrompt="1"/>
          </p:nvPr>
        </p:nvSpPr>
        <p:spPr>
          <a:xfrm>
            <a:off x="808039" y="1817690"/>
            <a:ext cx="7792822" cy="854637"/>
          </a:xfrm>
        </p:spPr>
        <p:txBody>
          <a:bodyPr/>
          <a:lstStyle>
            <a:lvl1pPr marL="0" indent="0">
              <a:buNone/>
              <a:defRPr sz="2000" b="1">
                <a:solidFill>
                  <a:schemeClr val="bg1"/>
                </a:solidFill>
              </a:defRPr>
            </a:lvl1pPr>
            <a:lvl2pPr marL="285702" indent="0">
              <a:buNone/>
              <a:defRPr sz="1600">
                <a:solidFill>
                  <a:schemeClr val="bg1"/>
                </a:solidFill>
              </a:defRPr>
            </a:lvl2pPr>
            <a:lvl3pPr>
              <a:buClr>
                <a:schemeClr val="tx2"/>
              </a:buCl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smtClean="0"/>
              <a:t>Click to edit name</a:t>
            </a:r>
          </a:p>
          <a:p>
            <a:pPr lvl="1"/>
            <a:r>
              <a:rPr lang="en-US" dirty="0" smtClean="0"/>
              <a:t>Second level</a:t>
            </a:r>
          </a:p>
        </p:txBody>
      </p:sp>
      <p:sp>
        <p:nvSpPr>
          <p:cNvPr id="4" name="Footer Placeholder 4"/>
          <p:cNvSpPr>
            <a:spLocks noGrp="1"/>
          </p:cNvSpPr>
          <p:nvPr>
            <p:ph type="ftr" sz="quarter" idx="10"/>
          </p:nvPr>
        </p:nvSpPr>
        <p:spPr>
          <a:xfrm>
            <a:off x="6037593" y="4791849"/>
            <a:ext cx="2895600" cy="274637"/>
          </a:xfrm>
          <a:prstGeom prst="rect">
            <a:avLst/>
          </a:prstGeom>
        </p:spPr>
        <p:txBody>
          <a:bodyPr lIns="91424" tIns="45712" rIns="91424" bIns="45712"/>
          <a:lstStyle>
            <a:lvl1pPr>
              <a:defRPr/>
            </a:lvl1pPr>
          </a:lstStyle>
          <a:p>
            <a:pPr>
              <a:defRPr/>
            </a:pPr>
            <a:endParaRPr lang="en-US" dirty="0"/>
          </a:p>
        </p:txBody>
      </p:sp>
    </p:spTree>
    <p:extLst>
      <p:ext uri="{BB962C8B-B14F-4D97-AF65-F5344CB8AC3E}">
        <p14:creationId xmlns:p14="http://schemas.microsoft.com/office/powerpoint/2010/main" val="2728546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grpSp>
        <p:nvGrpSpPr>
          <p:cNvPr id="3" name="Group 2"/>
          <p:cNvGrpSpPr/>
          <p:nvPr userDrawn="1"/>
        </p:nvGrpSpPr>
        <p:grpSpPr>
          <a:xfrm>
            <a:off x="-1587" y="0"/>
            <a:ext cx="9145587" cy="3625850"/>
            <a:chOff x="-1587" y="0"/>
            <a:chExt cx="9145587" cy="3625850"/>
          </a:xfrm>
          <a:solidFill>
            <a:schemeClr val="tx1">
              <a:lumMod val="65000"/>
              <a:lumOff val="35000"/>
            </a:schemeClr>
          </a:solidFill>
        </p:grpSpPr>
        <p:pic>
          <p:nvPicPr>
            <p:cNvPr id="7" name="Picture 10"/>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1041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6" name="Picture 24" descr="Small Red Square"/>
            <p:cNvPicPr>
              <a:picLocks noChangeAspect="1" noChangeArrowheads="1"/>
            </p:cNvPicPr>
            <p:nvPr userDrawn="1"/>
          </p:nvPicPr>
          <p:blipFill>
            <a:blip r:embed="rId3" cstate="screen">
              <a:alphaModFix amt="0"/>
              <a:extLst>
                <a:ext uri="{28A0092B-C50C-407E-A947-70E740481C1C}">
                  <a14:useLocalDpi xmlns:a14="http://schemas.microsoft.com/office/drawing/2010/main"/>
                </a:ext>
              </a:extLst>
            </a:blip>
            <a:srcRect/>
            <a:stretch>
              <a:fillRect/>
            </a:stretch>
          </p:blipFill>
          <p:spPr bwMode="auto">
            <a:xfrm>
              <a:off x="-1587" y="1041400"/>
              <a:ext cx="9144000" cy="25844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pic>
      </p:grpSp>
      <p:sp>
        <p:nvSpPr>
          <p:cNvPr id="2" name="Title 1"/>
          <p:cNvSpPr>
            <a:spLocks noGrp="1"/>
          </p:cNvSpPr>
          <p:nvPr userDrawn="1">
            <p:ph type="title" hasCustomPrompt="1"/>
          </p:nvPr>
        </p:nvSpPr>
        <p:spPr>
          <a:xfrm>
            <a:off x="0" y="1821929"/>
            <a:ext cx="9142413" cy="900649"/>
          </a:xfrm>
          <a:noFill/>
          <a:ln>
            <a:noFill/>
          </a:ln>
        </p:spPr>
        <p:txBody>
          <a:bodyPr/>
          <a:lstStyle>
            <a:lvl1pPr algn="ctr">
              <a:defRPr sz="6000" b="0">
                <a:solidFill>
                  <a:schemeClr val="bg1"/>
                </a:solidFill>
              </a:defRPr>
            </a:lvl1pPr>
          </a:lstStyle>
          <a:p>
            <a:r>
              <a:rPr lang="en-US" dirty="0" smtClean="0"/>
              <a:t>Q&amp;A</a:t>
            </a:r>
            <a:endParaRPr lang="en-US" dirty="0"/>
          </a:p>
        </p:txBody>
      </p:sp>
      <p:sp>
        <p:nvSpPr>
          <p:cNvPr id="4" name="Footer Placeholder 4"/>
          <p:cNvSpPr>
            <a:spLocks noGrp="1"/>
          </p:cNvSpPr>
          <p:nvPr userDrawn="1">
            <p:ph type="ftr" sz="quarter" idx="10"/>
          </p:nvPr>
        </p:nvSpPr>
        <p:spPr>
          <a:xfrm>
            <a:off x="6037593" y="4791849"/>
            <a:ext cx="2895600" cy="274637"/>
          </a:xfrm>
          <a:prstGeom prst="rect">
            <a:avLst/>
          </a:prstGeom>
        </p:spPr>
        <p:txBody>
          <a:bodyPr lIns="91424" tIns="45712" rIns="91424" bIns="45712"/>
          <a:lstStyle>
            <a:lvl1pPr>
              <a:defRPr/>
            </a:lvl1pPr>
          </a:lstStyle>
          <a:p>
            <a:pPr>
              <a:defRPr/>
            </a:pPr>
            <a:endParaRPr lang="en-US" dirty="0"/>
          </a:p>
        </p:txBody>
      </p:sp>
    </p:spTree>
    <p:extLst>
      <p:ext uri="{BB962C8B-B14F-4D97-AF65-F5344CB8AC3E}">
        <p14:creationId xmlns:p14="http://schemas.microsoft.com/office/powerpoint/2010/main" val="829113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pening/Closing slide">
    <p:spTree>
      <p:nvGrpSpPr>
        <p:cNvPr id="1" name=""/>
        <p:cNvGrpSpPr/>
        <p:nvPr/>
      </p:nvGrpSpPr>
      <p:grpSpPr>
        <a:xfrm>
          <a:off x="0" y="0"/>
          <a:ext cx="0" cy="0"/>
          <a:chOff x="0" y="0"/>
          <a:chExt cx="0" cy="0"/>
        </a:xfrm>
      </p:grpSpPr>
      <p:grpSp>
        <p:nvGrpSpPr>
          <p:cNvPr id="2" name="Group 10"/>
          <p:cNvGrpSpPr>
            <a:grpSpLocks/>
          </p:cNvGrpSpPr>
          <p:nvPr userDrawn="1"/>
        </p:nvGrpSpPr>
        <p:grpSpPr bwMode="auto">
          <a:xfrm>
            <a:off x="0" y="0"/>
            <a:ext cx="9144000" cy="5143500"/>
            <a:chOff x="0" y="0"/>
            <a:chExt cx="9144000" cy="5143500"/>
          </a:xfrm>
        </p:grpSpPr>
        <p:pic>
          <p:nvPicPr>
            <p:cNvPr id="3" name="Picture 1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9"/>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28180" y="2094112"/>
              <a:ext cx="5998766" cy="7500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982080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6" y="3304979"/>
            <a:ext cx="7772797" cy="1021953"/>
          </a:xfrm>
        </p:spPr>
        <p:txBody>
          <a:bodyPr/>
          <a:lstStyle>
            <a:lvl1pPr algn="l">
              <a:defRPr sz="24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6" y="2179841"/>
            <a:ext cx="7772797" cy="1125141"/>
          </a:xfrm>
        </p:spPr>
        <p:txBody>
          <a:bodyPr anchor="b"/>
          <a:lstStyle>
            <a:lvl1pPr marL="0" indent="0">
              <a:buNone/>
              <a:defRPr sz="1200">
                <a:solidFill>
                  <a:schemeClr val="tx1">
                    <a:tint val="75000"/>
                  </a:schemeClr>
                </a:solidFill>
              </a:defRPr>
            </a:lvl1pPr>
            <a:lvl2pPr marL="285525" indent="0">
              <a:buNone/>
              <a:defRPr sz="1100">
                <a:solidFill>
                  <a:schemeClr val="tx1">
                    <a:tint val="75000"/>
                  </a:schemeClr>
                </a:solidFill>
              </a:defRPr>
            </a:lvl2pPr>
            <a:lvl3pPr marL="571049" indent="0">
              <a:buNone/>
              <a:defRPr sz="1000">
                <a:solidFill>
                  <a:schemeClr val="tx1">
                    <a:tint val="75000"/>
                  </a:schemeClr>
                </a:solidFill>
              </a:defRPr>
            </a:lvl3pPr>
            <a:lvl4pPr marL="856574" indent="0">
              <a:buNone/>
              <a:defRPr sz="900">
                <a:solidFill>
                  <a:schemeClr val="tx1">
                    <a:tint val="75000"/>
                  </a:schemeClr>
                </a:solidFill>
              </a:defRPr>
            </a:lvl4pPr>
            <a:lvl5pPr marL="1142099" indent="0">
              <a:buNone/>
              <a:defRPr sz="900">
                <a:solidFill>
                  <a:schemeClr val="tx1">
                    <a:tint val="75000"/>
                  </a:schemeClr>
                </a:solidFill>
              </a:defRPr>
            </a:lvl5pPr>
            <a:lvl6pPr marL="1427626" indent="0">
              <a:buNone/>
              <a:defRPr sz="900">
                <a:solidFill>
                  <a:schemeClr val="tx1">
                    <a:tint val="75000"/>
                  </a:schemeClr>
                </a:solidFill>
              </a:defRPr>
            </a:lvl6pPr>
            <a:lvl7pPr marL="1713150" indent="0">
              <a:buNone/>
              <a:defRPr sz="900">
                <a:solidFill>
                  <a:schemeClr val="tx1">
                    <a:tint val="75000"/>
                  </a:schemeClr>
                </a:solidFill>
              </a:defRPr>
            </a:lvl7pPr>
            <a:lvl8pPr marL="1998677" indent="0">
              <a:buNone/>
              <a:defRPr sz="900">
                <a:solidFill>
                  <a:schemeClr val="tx1">
                    <a:tint val="75000"/>
                  </a:schemeClr>
                </a:solidFill>
              </a:defRPr>
            </a:lvl8pPr>
            <a:lvl9pPr marL="2284203" indent="0">
              <a:buNone/>
              <a:defRPr sz="900">
                <a:solidFill>
                  <a:schemeClr val="tx1">
                    <a:tint val="75000"/>
                  </a:schemeClr>
                </a:solidFill>
              </a:defRPr>
            </a:lvl9pPr>
          </a:lstStyle>
          <a:p>
            <a:pPr lvl="0"/>
            <a:r>
              <a:rPr lang="en-US" dirty="0" smtClean="0"/>
              <a:t>Click to edit Master text styles</a:t>
            </a:r>
          </a:p>
        </p:txBody>
      </p:sp>
      <p:sp>
        <p:nvSpPr>
          <p:cNvPr id="4" name="Footer Placeholder 4"/>
          <p:cNvSpPr>
            <a:spLocks noGrp="1"/>
          </p:cNvSpPr>
          <p:nvPr>
            <p:ph type="ftr" sz="quarter" idx="10"/>
          </p:nvPr>
        </p:nvSpPr>
        <p:spPr>
          <a:xfrm>
            <a:off x="6037593" y="4791849"/>
            <a:ext cx="2895600" cy="274637"/>
          </a:xfrm>
          <a:prstGeom prst="rect">
            <a:avLst/>
          </a:prstGeom>
        </p:spPr>
        <p:txBody>
          <a:bodyPr lIns="91424" tIns="45712" rIns="91424" bIns="45712"/>
          <a:lstStyle>
            <a:lvl1pPr>
              <a:defRPr/>
            </a:lvl1pPr>
          </a:lstStyle>
          <a:p>
            <a:pPr>
              <a:defRPr/>
            </a:pPr>
            <a:endParaRPr lang="en-US" dirty="0"/>
          </a:p>
        </p:txBody>
      </p:sp>
    </p:spTree>
    <p:extLst>
      <p:ext uri="{BB962C8B-B14F-4D97-AF65-F5344CB8AC3E}">
        <p14:creationId xmlns:p14="http://schemas.microsoft.com/office/powerpoint/2010/main" val="100940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399" y="1200547"/>
            <a:ext cx="4066976" cy="3394274"/>
          </a:xfrm>
        </p:spPr>
        <p:txBody>
          <a:bodyPr/>
          <a:lstStyle>
            <a:lvl1pPr>
              <a:defRPr sz="1800"/>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9627" y="1200547"/>
            <a:ext cx="4066977" cy="3394274"/>
          </a:xfrm>
        </p:spPr>
        <p:txBody>
          <a:bodyPr/>
          <a:lstStyle>
            <a:lvl1pPr>
              <a:defRPr sz="1800"/>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6037593" y="4791849"/>
            <a:ext cx="2895600" cy="274637"/>
          </a:xfrm>
          <a:prstGeom prst="rect">
            <a:avLst/>
          </a:prstGeom>
        </p:spPr>
        <p:txBody>
          <a:bodyPr lIns="91424" tIns="45712" rIns="91424" bIns="45712"/>
          <a:lstStyle>
            <a:lvl1pPr>
              <a:defRPr/>
            </a:lvl1pPr>
          </a:lstStyle>
          <a:p>
            <a:pPr>
              <a:defRPr/>
            </a:pPr>
            <a:endParaRPr lang="en-US" dirty="0"/>
          </a:p>
        </p:txBody>
      </p:sp>
    </p:spTree>
    <p:extLst>
      <p:ext uri="{BB962C8B-B14F-4D97-AF65-F5344CB8AC3E}">
        <p14:creationId xmlns:p14="http://schemas.microsoft.com/office/powerpoint/2010/main" val="907787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405" y="1150940"/>
            <a:ext cx="4040187" cy="480219"/>
          </a:xfrm>
        </p:spPr>
        <p:txBody>
          <a:bodyPr anchor="b"/>
          <a:lstStyle>
            <a:lvl1pPr marL="0" indent="0">
              <a:buNone/>
              <a:defRPr sz="1500" b="1"/>
            </a:lvl1pPr>
            <a:lvl2pPr marL="285525" indent="0">
              <a:buNone/>
              <a:defRPr sz="1200" b="1"/>
            </a:lvl2pPr>
            <a:lvl3pPr marL="571049" indent="0">
              <a:buNone/>
              <a:defRPr sz="1100" b="1"/>
            </a:lvl3pPr>
            <a:lvl4pPr marL="856574" indent="0">
              <a:buNone/>
              <a:defRPr sz="1000" b="1"/>
            </a:lvl4pPr>
            <a:lvl5pPr marL="1142099" indent="0">
              <a:buNone/>
              <a:defRPr sz="1000" b="1"/>
            </a:lvl5pPr>
            <a:lvl6pPr marL="1427626" indent="0">
              <a:buNone/>
              <a:defRPr sz="1000" b="1"/>
            </a:lvl6pPr>
            <a:lvl7pPr marL="1713150" indent="0">
              <a:buNone/>
              <a:defRPr sz="1000" b="1"/>
            </a:lvl7pPr>
            <a:lvl8pPr marL="1998677" indent="0">
              <a:buNone/>
              <a:defRPr sz="1000" b="1"/>
            </a:lvl8pPr>
            <a:lvl9pPr marL="2284203" indent="0">
              <a:buNone/>
              <a:defRPr sz="1000" b="1"/>
            </a:lvl9pPr>
          </a:lstStyle>
          <a:p>
            <a:pPr lvl="0"/>
            <a:r>
              <a:rPr lang="en-US" smtClean="0"/>
              <a:t>Click to edit Master text styles</a:t>
            </a:r>
          </a:p>
        </p:txBody>
      </p:sp>
      <p:sp>
        <p:nvSpPr>
          <p:cNvPr id="4" name="Content Placeholder 3"/>
          <p:cNvSpPr>
            <a:spLocks noGrp="1"/>
          </p:cNvSpPr>
          <p:nvPr>
            <p:ph sz="half" idx="2"/>
          </p:nvPr>
        </p:nvSpPr>
        <p:spPr>
          <a:xfrm>
            <a:off x="457405" y="1631157"/>
            <a:ext cx="4040187" cy="2963664"/>
          </a:xfrm>
        </p:spPr>
        <p:txBody>
          <a:bodyPr/>
          <a:lstStyle>
            <a:lvl1pPr>
              <a:defRPr sz="1500"/>
            </a:lvl1pPr>
            <a:lvl2pPr>
              <a:defRPr sz="12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422" y="1150940"/>
            <a:ext cx="4041180" cy="480219"/>
          </a:xfrm>
        </p:spPr>
        <p:txBody>
          <a:bodyPr anchor="b"/>
          <a:lstStyle>
            <a:lvl1pPr marL="0" indent="0">
              <a:buNone/>
              <a:defRPr sz="1500" b="1"/>
            </a:lvl1pPr>
            <a:lvl2pPr marL="285525" indent="0">
              <a:buNone/>
              <a:defRPr sz="1200" b="1"/>
            </a:lvl2pPr>
            <a:lvl3pPr marL="571049" indent="0">
              <a:buNone/>
              <a:defRPr sz="1100" b="1"/>
            </a:lvl3pPr>
            <a:lvl4pPr marL="856574" indent="0">
              <a:buNone/>
              <a:defRPr sz="1000" b="1"/>
            </a:lvl4pPr>
            <a:lvl5pPr marL="1142099" indent="0">
              <a:buNone/>
              <a:defRPr sz="1000" b="1"/>
            </a:lvl5pPr>
            <a:lvl6pPr marL="1427626" indent="0">
              <a:buNone/>
              <a:defRPr sz="1000" b="1"/>
            </a:lvl6pPr>
            <a:lvl7pPr marL="1713150" indent="0">
              <a:buNone/>
              <a:defRPr sz="1000" b="1"/>
            </a:lvl7pPr>
            <a:lvl8pPr marL="1998677" indent="0">
              <a:buNone/>
              <a:defRPr sz="1000" b="1"/>
            </a:lvl8pPr>
            <a:lvl9pPr marL="2284203" indent="0">
              <a:buNone/>
              <a:defRPr sz="1000" b="1"/>
            </a:lvl9pPr>
          </a:lstStyle>
          <a:p>
            <a:pPr lvl="0"/>
            <a:r>
              <a:rPr lang="en-US" smtClean="0"/>
              <a:t>Click to edit Master text styles</a:t>
            </a:r>
          </a:p>
        </p:txBody>
      </p:sp>
      <p:sp>
        <p:nvSpPr>
          <p:cNvPr id="6" name="Content Placeholder 5"/>
          <p:cNvSpPr>
            <a:spLocks noGrp="1"/>
          </p:cNvSpPr>
          <p:nvPr>
            <p:ph sz="quarter" idx="4"/>
          </p:nvPr>
        </p:nvSpPr>
        <p:spPr>
          <a:xfrm>
            <a:off x="4645422" y="1631157"/>
            <a:ext cx="4041180" cy="2963664"/>
          </a:xfrm>
        </p:spPr>
        <p:txBody>
          <a:bodyPr/>
          <a:lstStyle>
            <a:lvl1pPr>
              <a:defRPr sz="1500"/>
            </a:lvl1pPr>
            <a:lvl2pPr>
              <a:defRPr sz="12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10"/>
          </p:nvPr>
        </p:nvSpPr>
        <p:spPr>
          <a:xfrm>
            <a:off x="6037593" y="4791849"/>
            <a:ext cx="2895600" cy="274637"/>
          </a:xfrm>
          <a:prstGeom prst="rect">
            <a:avLst/>
          </a:prstGeom>
        </p:spPr>
        <p:txBody>
          <a:bodyPr lIns="91424" tIns="45712" rIns="91424" bIns="45712"/>
          <a:lstStyle>
            <a:lvl1pPr>
              <a:defRPr/>
            </a:lvl1pPr>
          </a:lstStyle>
          <a:p>
            <a:pPr>
              <a:defRPr/>
            </a:pPr>
            <a:endParaRPr lang="en-US" dirty="0"/>
          </a:p>
        </p:txBody>
      </p:sp>
    </p:spTree>
    <p:extLst>
      <p:ext uri="{BB962C8B-B14F-4D97-AF65-F5344CB8AC3E}">
        <p14:creationId xmlns:p14="http://schemas.microsoft.com/office/powerpoint/2010/main" val="2115574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399" y="204395"/>
            <a:ext cx="3008312" cy="872133"/>
          </a:xfrm>
        </p:spPr>
        <p:txBody>
          <a:bodyPr/>
          <a:lstStyle>
            <a:lvl1pPr algn="l">
              <a:defRPr sz="1200" b="1"/>
            </a:lvl1pPr>
          </a:lstStyle>
          <a:p>
            <a:r>
              <a:rPr lang="en-US" smtClean="0"/>
              <a:t>Click to edit Master title style</a:t>
            </a:r>
            <a:endParaRPr lang="en-US"/>
          </a:p>
        </p:txBody>
      </p:sp>
      <p:sp>
        <p:nvSpPr>
          <p:cNvPr id="3" name="Content Placeholder 2"/>
          <p:cNvSpPr>
            <a:spLocks noGrp="1"/>
          </p:cNvSpPr>
          <p:nvPr>
            <p:ph idx="1"/>
          </p:nvPr>
        </p:nvSpPr>
        <p:spPr>
          <a:xfrm>
            <a:off x="3574852" y="204391"/>
            <a:ext cx="5111750" cy="4390430"/>
          </a:xfrm>
        </p:spPr>
        <p:txBody>
          <a:bodyPr/>
          <a:lstStyle>
            <a:lvl1pPr>
              <a:defRPr sz="2000"/>
            </a:lvl1pPr>
            <a:lvl2pPr>
              <a:defRPr sz="1800"/>
            </a:lvl2pPr>
            <a:lvl3pPr>
              <a:defRPr sz="15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399" y="1076530"/>
            <a:ext cx="3008312" cy="3518297"/>
          </a:xfrm>
        </p:spPr>
        <p:txBody>
          <a:bodyPr/>
          <a:lstStyle>
            <a:lvl1pPr marL="0" indent="0">
              <a:buNone/>
              <a:defRPr sz="900"/>
            </a:lvl1pPr>
            <a:lvl2pPr marL="285525" indent="0">
              <a:buNone/>
              <a:defRPr sz="700"/>
            </a:lvl2pPr>
            <a:lvl3pPr marL="571049" indent="0">
              <a:buNone/>
              <a:defRPr sz="600"/>
            </a:lvl3pPr>
            <a:lvl4pPr marL="856574" indent="0">
              <a:buNone/>
              <a:defRPr sz="600"/>
            </a:lvl4pPr>
            <a:lvl5pPr marL="1142099" indent="0">
              <a:buNone/>
              <a:defRPr sz="600"/>
            </a:lvl5pPr>
            <a:lvl6pPr marL="1427626" indent="0">
              <a:buNone/>
              <a:defRPr sz="600"/>
            </a:lvl6pPr>
            <a:lvl7pPr marL="1713150" indent="0">
              <a:buNone/>
              <a:defRPr sz="600"/>
            </a:lvl7pPr>
            <a:lvl8pPr marL="1998677" indent="0">
              <a:buNone/>
              <a:defRPr sz="600"/>
            </a:lvl8pPr>
            <a:lvl9pPr marL="2284203" indent="0">
              <a:buNone/>
              <a:defRPr sz="600"/>
            </a:lvl9pPr>
          </a:lstStyle>
          <a:p>
            <a:pPr lvl="0"/>
            <a:r>
              <a:rPr lang="en-US" smtClean="0"/>
              <a:t>Click to edit Master text styles</a:t>
            </a:r>
          </a:p>
        </p:txBody>
      </p:sp>
      <p:sp>
        <p:nvSpPr>
          <p:cNvPr id="5" name="Footer Placeholder 4"/>
          <p:cNvSpPr>
            <a:spLocks noGrp="1"/>
          </p:cNvSpPr>
          <p:nvPr>
            <p:ph type="ftr" sz="quarter" idx="10"/>
          </p:nvPr>
        </p:nvSpPr>
        <p:spPr>
          <a:xfrm>
            <a:off x="6037593" y="4791849"/>
            <a:ext cx="2895600" cy="274637"/>
          </a:xfrm>
          <a:prstGeom prst="rect">
            <a:avLst/>
          </a:prstGeom>
        </p:spPr>
        <p:txBody>
          <a:bodyPr lIns="91424" tIns="45712" rIns="91424" bIns="45712"/>
          <a:lstStyle>
            <a:lvl1pPr>
              <a:defRPr/>
            </a:lvl1pPr>
          </a:lstStyle>
          <a:p>
            <a:pPr>
              <a:defRPr/>
            </a:pPr>
            <a:endParaRPr lang="en-US" dirty="0"/>
          </a:p>
        </p:txBody>
      </p:sp>
    </p:spTree>
    <p:extLst>
      <p:ext uri="{BB962C8B-B14F-4D97-AF65-F5344CB8AC3E}">
        <p14:creationId xmlns:p14="http://schemas.microsoft.com/office/powerpoint/2010/main" val="3219337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xfrm>
            <a:off x="6037593" y="4791849"/>
            <a:ext cx="2895600" cy="274637"/>
          </a:xfrm>
          <a:prstGeom prst="rect">
            <a:avLst/>
          </a:prstGeom>
        </p:spPr>
        <p:txBody>
          <a:bodyPr lIns="91424" tIns="45712" rIns="91424" bIns="45712"/>
          <a:lstStyle>
            <a:lvl1pPr>
              <a:defRPr/>
            </a:lvl1pPr>
          </a:lstStyle>
          <a:p>
            <a:pPr>
              <a:defRPr/>
            </a:pPr>
            <a:endParaRPr lang="en-US" dirty="0"/>
          </a:p>
        </p:txBody>
      </p:sp>
    </p:spTree>
    <p:extLst>
      <p:ext uri="{BB962C8B-B14F-4D97-AF65-F5344CB8AC3E}">
        <p14:creationId xmlns:p14="http://schemas.microsoft.com/office/powerpoint/2010/main" val="29052830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800" y="206376"/>
            <a:ext cx="2056805" cy="438844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399" y="206376"/>
            <a:ext cx="6077148" cy="438844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xfrm>
            <a:off x="6037593" y="4791849"/>
            <a:ext cx="2895600" cy="274637"/>
          </a:xfrm>
          <a:prstGeom prst="rect">
            <a:avLst/>
          </a:prstGeom>
        </p:spPr>
        <p:txBody>
          <a:bodyPr lIns="91424" tIns="45712" rIns="91424" bIns="45712"/>
          <a:lstStyle>
            <a:lvl1pPr>
              <a:defRPr/>
            </a:lvl1pPr>
          </a:lstStyle>
          <a:p>
            <a:pPr>
              <a:defRPr/>
            </a:pPr>
            <a:endParaRPr lang="en-US" dirty="0"/>
          </a:p>
        </p:txBody>
      </p:sp>
    </p:spTree>
    <p:extLst>
      <p:ext uri="{BB962C8B-B14F-4D97-AF65-F5344CB8AC3E}">
        <p14:creationId xmlns:p14="http://schemas.microsoft.com/office/powerpoint/2010/main" val="31676397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pic>
        <p:nvPicPr>
          <p:cNvPr id="9" name="Picture 10"/>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808038" y="201079"/>
            <a:ext cx="7950200" cy="473075"/>
          </a:xfrm>
        </p:spPr>
        <p:txBody>
          <a:bodyPr wrap="square"/>
          <a:lstStyle/>
          <a:p>
            <a:r>
              <a:rPr lang="en-US" dirty="0" smtClean="0"/>
              <a:t>Click to edit Master title style</a:t>
            </a:r>
            <a:endParaRPr lang="en-US" dirty="0"/>
          </a:p>
        </p:txBody>
      </p:sp>
      <p:sp>
        <p:nvSpPr>
          <p:cNvPr id="3" name="Content Placeholder 2"/>
          <p:cNvSpPr>
            <a:spLocks noGrp="1"/>
          </p:cNvSpPr>
          <p:nvPr>
            <p:ph idx="1"/>
          </p:nvPr>
        </p:nvSpPr>
        <p:spPr>
          <a:xfrm>
            <a:off x="806452" y="1111250"/>
            <a:ext cx="7900974" cy="3648075"/>
          </a:xfrm>
        </p:spPr>
        <p:txBody>
          <a:bodyPr wrap="square"/>
          <a:lstStyle>
            <a:lvl1pPr marL="117455" indent="-117455">
              <a:spcBef>
                <a:spcPts val="400"/>
              </a:spcBef>
              <a:spcAft>
                <a:spcPts val="200"/>
              </a:spcAft>
              <a:buFont typeface="Arial" pitchFamily="34" charset="0"/>
              <a:buChar char="•"/>
              <a:defRPr sz="1200" b="0"/>
            </a:lvl1pPr>
            <a:lvl2pPr marL="344429" indent="-177770">
              <a:spcAft>
                <a:spcPts val="0"/>
              </a:spcAft>
              <a:buClr>
                <a:schemeClr val="tx1"/>
              </a:buClr>
              <a:buFont typeface="Arial" pitchFamily="34" charset="0"/>
              <a:buChar char="–"/>
              <a:defRPr sz="1100"/>
            </a:lvl2pPr>
            <a:lvl3pPr marL="574579" indent="-171422">
              <a:buClr>
                <a:schemeClr val="tx2"/>
              </a:buClr>
              <a:buFont typeface="Arial" pitchFamily="34" charset="0"/>
              <a:buChar char="•"/>
              <a:defRPr sz="1100">
                <a:solidFill>
                  <a:schemeClr val="tx1"/>
                </a:solidFill>
              </a:defRPr>
            </a:lvl3pPr>
            <a:lvl4pPr marL="855519" indent="-107931">
              <a:buClr>
                <a:schemeClr val="tx1"/>
              </a:buClr>
              <a:buFont typeface="Arial" pitchFamily="34" charset="0"/>
              <a:buChar char="–"/>
              <a:defRPr lang="en-US" sz="1100" kern="1200" dirty="0" smtClean="0">
                <a:solidFill>
                  <a:schemeClr val="tx1"/>
                </a:solidFill>
                <a:latin typeface="Arial" pitchFamily="34" charset="0"/>
                <a:ea typeface="ＭＳ Ｐゴシック" pitchFamily="127" charset="-128"/>
                <a:cs typeface="ＭＳ Ｐゴシック" pitchFamily="127" charset="-128"/>
              </a:defRPr>
            </a:lvl4pPr>
            <a:lvl5pPr marL="1199950" indent="-166660">
              <a:buClr>
                <a:schemeClr val="tx2"/>
              </a:buClr>
              <a:buFont typeface="Arial" pitchFamily="34" charset="0"/>
              <a:buChar cha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Footer Placeholder 4"/>
          <p:cNvSpPr>
            <a:spLocks noGrp="1"/>
          </p:cNvSpPr>
          <p:nvPr>
            <p:ph type="ftr" sz="quarter" idx="10"/>
          </p:nvPr>
        </p:nvSpPr>
        <p:spPr>
          <a:xfrm>
            <a:off x="5824268" y="4758195"/>
            <a:ext cx="2895600" cy="274637"/>
          </a:xfrm>
          <a:prstGeom prst="rect">
            <a:avLst/>
          </a:prstGeom>
        </p:spPr>
        <p:txBody>
          <a:bodyPr wrap="square" lIns="91424" tIns="45712" rIns="91424" bIns="45712"/>
          <a:lstStyle>
            <a:lvl1pPr>
              <a:defRPr/>
            </a:lvl1pPr>
          </a:lstStyle>
          <a:p>
            <a:pPr>
              <a:defRPr/>
            </a:pPr>
            <a:endParaRPr lang="en-US" dirty="0"/>
          </a:p>
        </p:txBody>
      </p:sp>
      <p:sp>
        <p:nvSpPr>
          <p:cNvPr id="8" name="Text Box 14"/>
          <p:cNvSpPr txBox="1">
            <a:spLocks noChangeArrowheads="1"/>
          </p:cNvSpPr>
          <p:nvPr userDrawn="1"/>
        </p:nvSpPr>
        <p:spPr bwMode="auto">
          <a:xfrm>
            <a:off x="635236" y="4874548"/>
            <a:ext cx="156481" cy="2190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4517" tIns="17261" rIns="34517" bIns="17261"/>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r" defTabSz="342793" rtl="0" eaLnBrk="1" fontAlgn="base" latinLnBrk="0" hangingPunct="1">
              <a:lnSpc>
                <a:spcPct val="100000"/>
              </a:lnSpc>
              <a:spcBef>
                <a:spcPts val="0"/>
              </a:spcBef>
              <a:spcAft>
                <a:spcPct val="0"/>
              </a:spcAft>
              <a:buClr>
                <a:schemeClr val="accent1"/>
              </a:buClr>
              <a:buSzTx/>
              <a:buFont typeface="Arial"/>
              <a:buNone/>
              <a:tabLst/>
              <a:defRPr/>
            </a:pPr>
            <a:fld id="{DF43EDC1-DE77-47A3-B56B-F28176B942E3}" type="slidenum">
              <a:rPr lang="en-US" sz="600" smtClean="0">
                <a:solidFill>
                  <a:schemeClr val="tx1"/>
                </a:solidFill>
              </a:rPr>
              <a:pPr marL="0" marR="0" indent="0" algn="r" defTabSz="342793" rtl="0" eaLnBrk="1" fontAlgn="base" latinLnBrk="0" hangingPunct="1">
                <a:lnSpc>
                  <a:spcPct val="100000"/>
                </a:lnSpc>
                <a:spcBef>
                  <a:spcPts val="0"/>
                </a:spcBef>
                <a:spcAft>
                  <a:spcPct val="0"/>
                </a:spcAft>
                <a:buClr>
                  <a:schemeClr val="accent1"/>
                </a:buClr>
                <a:buSzTx/>
                <a:buFont typeface="Arial"/>
                <a:buNone/>
                <a:tabLst/>
                <a:defRPr/>
              </a:pPr>
              <a:t>‹#›</a:t>
            </a:fld>
            <a:endParaRPr lang="en-US" sz="600" dirty="0" smtClean="0">
              <a:solidFill>
                <a:srgbClr val="292929"/>
              </a:solidFill>
            </a:endParaRPr>
          </a:p>
        </p:txBody>
      </p:sp>
      <p:sp>
        <p:nvSpPr>
          <p:cNvPr id="11" name="Text Box 14"/>
          <p:cNvSpPr txBox="1">
            <a:spLocks noChangeArrowheads="1"/>
          </p:cNvSpPr>
          <p:nvPr userDrawn="1"/>
        </p:nvSpPr>
        <p:spPr bwMode="auto">
          <a:xfrm>
            <a:off x="858449" y="4875876"/>
            <a:ext cx="2229642" cy="218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4517" tIns="17261" rIns="34517" bIns="17261"/>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793"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292929"/>
                </a:solidFill>
              </a:rPr>
              <a:t>Copyright</a:t>
            </a:r>
            <a:r>
              <a:rPr lang="en-US" sz="600" baseline="0" dirty="0" smtClean="0">
                <a:solidFill>
                  <a:srgbClr val="292929"/>
                </a:solidFill>
              </a:rPr>
              <a:t> </a:t>
            </a:r>
            <a:r>
              <a:rPr lang="en-US" sz="600" dirty="0" smtClean="0">
                <a:solidFill>
                  <a:srgbClr val="292929"/>
                </a:solidFill>
              </a:rPr>
              <a:t>©</a:t>
            </a:r>
            <a:r>
              <a:rPr lang="en-US" sz="600" baseline="0" dirty="0" smtClean="0">
                <a:solidFill>
                  <a:srgbClr val="292929"/>
                </a:solidFill>
              </a:rPr>
              <a:t> 2011, Oracle and/or its affiliates. All rights reserved.</a:t>
            </a:r>
            <a:endParaRPr lang="en-US" sz="600" dirty="0" smtClean="0">
              <a:solidFill>
                <a:srgbClr val="292929"/>
              </a:solidFill>
            </a:endParaRPr>
          </a:p>
        </p:txBody>
      </p:sp>
      <p:cxnSp>
        <p:nvCxnSpPr>
          <p:cNvPr id="14" name="Straight Connector 13"/>
          <p:cNvCxnSpPr/>
          <p:nvPr userDrawn="1"/>
        </p:nvCxnSpPr>
        <p:spPr>
          <a:xfrm flipH="1">
            <a:off x="824370" y="4897878"/>
            <a:ext cx="1092" cy="96623"/>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736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10"/>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1152923" y="3215969"/>
            <a:ext cx="7772797" cy="670855"/>
          </a:xfrm>
        </p:spPr>
        <p:txBody>
          <a:bodyPr anchor="b" anchorCtr="0"/>
          <a:lstStyle>
            <a:lvl1pPr>
              <a:defRPr sz="2400"/>
            </a:lvl1pPr>
          </a:lstStyle>
          <a:p>
            <a:r>
              <a:rPr lang="en-US" dirty="0" smtClean="0"/>
              <a:t>Click to edit Master title style</a:t>
            </a:r>
            <a:endParaRPr lang="en-US" dirty="0"/>
          </a:p>
        </p:txBody>
      </p:sp>
      <p:sp>
        <p:nvSpPr>
          <p:cNvPr id="3" name="Subtitle 2"/>
          <p:cNvSpPr>
            <a:spLocks noGrp="1"/>
          </p:cNvSpPr>
          <p:nvPr>
            <p:ph type="subTitle" idx="1"/>
          </p:nvPr>
        </p:nvSpPr>
        <p:spPr>
          <a:xfrm>
            <a:off x="1152924" y="4030090"/>
            <a:ext cx="7075289" cy="532642"/>
          </a:xfrm>
        </p:spPr>
        <p:txBody>
          <a:bodyPr/>
          <a:lstStyle>
            <a:lvl1pPr marL="0" marR="0" indent="0" algn="l" defTabSz="914248" rtl="0" eaLnBrk="1" fontAlgn="base" latinLnBrk="0" hangingPunct="1">
              <a:lnSpc>
                <a:spcPct val="100000"/>
              </a:lnSpc>
              <a:spcBef>
                <a:spcPts val="0"/>
              </a:spcBef>
              <a:spcAft>
                <a:spcPts val="300"/>
              </a:spcAft>
              <a:buClr>
                <a:srgbClr val="FF0000"/>
              </a:buClr>
              <a:buSzTx/>
              <a:buFont typeface="Arial" pitchFamily="127" charset="0"/>
              <a:buNone/>
              <a:tabLst/>
              <a:defRPr sz="1800">
                <a:solidFill>
                  <a:schemeClr val="tx1"/>
                </a:solidFill>
              </a:defRPr>
            </a:lvl1pPr>
            <a:lvl2pPr marL="285525" indent="0" algn="ctr">
              <a:buNone/>
              <a:defRPr>
                <a:solidFill>
                  <a:schemeClr val="tx1">
                    <a:tint val="75000"/>
                  </a:schemeClr>
                </a:solidFill>
              </a:defRPr>
            </a:lvl2pPr>
            <a:lvl3pPr marL="571049" indent="0" algn="ctr">
              <a:buNone/>
              <a:defRPr>
                <a:solidFill>
                  <a:schemeClr val="tx1">
                    <a:tint val="75000"/>
                  </a:schemeClr>
                </a:solidFill>
              </a:defRPr>
            </a:lvl3pPr>
            <a:lvl4pPr marL="856574" indent="0" algn="ctr">
              <a:buNone/>
              <a:defRPr>
                <a:solidFill>
                  <a:schemeClr val="tx1">
                    <a:tint val="75000"/>
                  </a:schemeClr>
                </a:solidFill>
              </a:defRPr>
            </a:lvl4pPr>
            <a:lvl5pPr marL="1142099" indent="0" algn="ctr">
              <a:buNone/>
              <a:defRPr>
                <a:solidFill>
                  <a:schemeClr val="tx1">
                    <a:tint val="75000"/>
                  </a:schemeClr>
                </a:solidFill>
              </a:defRPr>
            </a:lvl5pPr>
            <a:lvl6pPr marL="1427626" indent="0" algn="ctr">
              <a:buNone/>
              <a:defRPr>
                <a:solidFill>
                  <a:schemeClr val="tx1">
                    <a:tint val="75000"/>
                  </a:schemeClr>
                </a:solidFill>
              </a:defRPr>
            </a:lvl6pPr>
            <a:lvl7pPr marL="1713150" indent="0" algn="ctr">
              <a:buNone/>
              <a:defRPr>
                <a:solidFill>
                  <a:schemeClr val="tx1">
                    <a:tint val="75000"/>
                  </a:schemeClr>
                </a:solidFill>
              </a:defRPr>
            </a:lvl7pPr>
            <a:lvl8pPr marL="1998677" indent="0" algn="ctr">
              <a:buNone/>
              <a:defRPr>
                <a:solidFill>
                  <a:schemeClr val="tx1">
                    <a:tint val="75000"/>
                  </a:schemeClr>
                </a:solidFill>
              </a:defRPr>
            </a:lvl8pPr>
            <a:lvl9pPr marL="2284203" indent="0" algn="ctr">
              <a:buNone/>
              <a:defRPr>
                <a:solidFill>
                  <a:schemeClr val="tx1">
                    <a:tint val="75000"/>
                  </a:schemeClr>
                </a:solidFill>
              </a:defRPr>
            </a:lvl9pPr>
          </a:lstStyle>
          <a:p>
            <a:r>
              <a:rPr lang="en-US" dirty="0" smtClean="0"/>
              <a:t>Click to edit Master subtitle style</a:t>
            </a:r>
          </a:p>
        </p:txBody>
      </p:sp>
      <p:sp>
        <p:nvSpPr>
          <p:cNvPr id="8" name="Footer Placeholder 4"/>
          <p:cNvSpPr>
            <a:spLocks noGrp="1"/>
          </p:cNvSpPr>
          <p:nvPr>
            <p:ph type="ftr" sz="quarter" idx="10"/>
          </p:nvPr>
        </p:nvSpPr>
        <p:spPr>
          <a:xfrm>
            <a:off x="6105526" y="4868867"/>
            <a:ext cx="2895600" cy="274637"/>
          </a:xfrm>
          <a:prstGeom prst="rect">
            <a:avLst/>
          </a:prstGeom>
        </p:spPr>
        <p:txBody>
          <a:bodyPr lIns="91424" tIns="45712" rIns="91424" bIns="45712"/>
          <a:lstStyle>
            <a:lvl1pPr>
              <a:defRPr/>
            </a:lvl1pPr>
          </a:lstStyle>
          <a:p>
            <a:pPr>
              <a:defRPr/>
            </a:pPr>
            <a:endParaRPr lang="en-US" dirty="0"/>
          </a:p>
        </p:txBody>
      </p:sp>
      <p:pic>
        <p:nvPicPr>
          <p:cNvPr id="10" name="Picture 74" descr="Tall Red"/>
          <p:cNvPicPr>
            <a:picLocks noChangeArrowheads="1"/>
          </p:cNvPicPr>
          <p:nvPr userDrawn="1"/>
        </p:nvPicPr>
        <p:blipFill>
          <a:blip r:embed="rId3" cstate="screen">
            <a:alphaModFix amt="0"/>
            <a:extLst>
              <a:ext uri="{28A0092B-C50C-407E-A947-70E740481C1C}">
                <a14:useLocalDpi xmlns:a14="http://schemas.microsoft.com/office/drawing/2010/main"/>
              </a:ext>
            </a:extLst>
          </a:blip>
          <a:srcRect/>
          <a:stretch>
            <a:fillRect/>
          </a:stretch>
        </p:blipFill>
        <p:spPr bwMode="auto">
          <a:xfrm>
            <a:off x="0" y="685804"/>
            <a:ext cx="1144588" cy="2117725"/>
          </a:xfrm>
          <a:prstGeom prst="rect">
            <a:avLst/>
          </a:prstGeom>
          <a:solidFill>
            <a:schemeClr val="tx1">
              <a:lumMod val="65000"/>
              <a:lumOff val="35000"/>
            </a:schemeClr>
          </a:solidFill>
          <a:ln>
            <a:noFill/>
          </a:ln>
          <a:extLst/>
        </p:spPr>
      </p:pic>
      <p:pic>
        <p:nvPicPr>
          <p:cNvPr id="11" name="Picture 75" descr="Wide Red"/>
          <p:cNvPicPr>
            <a:picLocks noChangeArrowheads="1"/>
          </p:cNvPicPr>
          <p:nvPr userDrawn="1"/>
        </p:nvPicPr>
        <p:blipFill>
          <a:blip r:embed="rId4" cstate="screen">
            <a:alphaModFix amt="0"/>
            <a:extLst>
              <a:ext uri="{28A0092B-C50C-407E-A947-70E740481C1C}">
                <a14:useLocalDpi xmlns:a14="http://schemas.microsoft.com/office/drawing/2010/main"/>
              </a:ext>
            </a:extLst>
          </a:blip>
          <a:srcRect/>
          <a:stretch>
            <a:fillRect/>
          </a:stretch>
        </p:blipFill>
        <p:spPr bwMode="auto">
          <a:xfrm>
            <a:off x="3262317" y="685804"/>
            <a:ext cx="5881687" cy="2117725"/>
          </a:xfrm>
          <a:prstGeom prst="rect">
            <a:avLst/>
          </a:prstGeom>
          <a:solidFill>
            <a:schemeClr val="tx1">
              <a:lumMod val="65000"/>
              <a:lumOff val="35000"/>
            </a:schemeClr>
          </a:solidFill>
          <a:ln>
            <a:noFill/>
          </a:ln>
          <a:extLst/>
        </p:spPr>
      </p:pic>
    </p:spTree>
    <p:extLst>
      <p:ext uri="{BB962C8B-B14F-4D97-AF65-F5344CB8AC3E}">
        <p14:creationId xmlns:p14="http://schemas.microsoft.com/office/powerpoint/2010/main" val="28787421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structions blank">
    <p:spTree>
      <p:nvGrpSpPr>
        <p:cNvPr id="1" name=""/>
        <p:cNvGrpSpPr/>
        <p:nvPr/>
      </p:nvGrpSpPr>
      <p:grpSpPr>
        <a:xfrm>
          <a:off x="0" y="0"/>
          <a:ext cx="0" cy="0"/>
          <a:chOff x="0" y="0"/>
          <a:chExt cx="0" cy="0"/>
        </a:xfrm>
      </p:grpSpPr>
      <p:pic>
        <p:nvPicPr>
          <p:cNvPr id="8" name="Picture 10"/>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808038" y="201078"/>
            <a:ext cx="7950200" cy="530224"/>
          </a:xfrm>
        </p:spPr>
        <p:txBody>
          <a:bodyPr wrap="square"/>
          <a:lstStyle/>
          <a:p>
            <a:r>
              <a:rPr lang="en-US" dirty="0" smtClean="0"/>
              <a:t>Click to edit Master title style</a:t>
            </a:r>
            <a:endParaRPr lang="en-US" dirty="0"/>
          </a:p>
        </p:txBody>
      </p:sp>
      <p:sp>
        <p:nvSpPr>
          <p:cNvPr id="6" name="Footer Placeholder 4"/>
          <p:cNvSpPr>
            <a:spLocks noGrp="1"/>
          </p:cNvSpPr>
          <p:nvPr>
            <p:ph type="ftr" sz="quarter" idx="10"/>
          </p:nvPr>
        </p:nvSpPr>
        <p:spPr>
          <a:xfrm>
            <a:off x="5858212" y="4800041"/>
            <a:ext cx="2895600" cy="274637"/>
          </a:xfrm>
          <a:prstGeom prst="rect">
            <a:avLst/>
          </a:prstGeom>
        </p:spPr>
        <p:txBody>
          <a:bodyPr wrap="square" lIns="91424" tIns="45712" rIns="91424" bIns="45712"/>
          <a:lstStyle>
            <a:lvl1pPr>
              <a:defRPr/>
            </a:lvl1pPr>
          </a:lstStyle>
          <a:p>
            <a:pPr>
              <a:defRPr/>
            </a:pPr>
            <a:endParaRPr lang="en-US" dirty="0"/>
          </a:p>
        </p:txBody>
      </p:sp>
      <p:sp>
        <p:nvSpPr>
          <p:cNvPr id="7" name="Text Box 14"/>
          <p:cNvSpPr txBox="1">
            <a:spLocks noChangeArrowheads="1"/>
          </p:cNvSpPr>
          <p:nvPr userDrawn="1"/>
        </p:nvSpPr>
        <p:spPr bwMode="auto">
          <a:xfrm>
            <a:off x="635236" y="4874548"/>
            <a:ext cx="156481" cy="2190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4517" tIns="17261" rIns="34517" bIns="17261"/>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r" defTabSz="342793" rtl="0" eaLnBrk="1" fontAlgn="base" latinLnBrk="0" hangingPunct="1">
              <a:lnSpc>
                <a:spcPct val="100000"/>
              </a:lnSpc>
              <a:spcBef>
                <a:spcPts val="0"/>
              </a:spcBef>
              <a:spcAft>
                <a:spcPct val="0"/>
              </a:spcAft>
              <a:buClr>
                <a:schemeClr val="accent1"/>
              </a:buClr>
              <a:buSzTx/>
              <a:buFont typeface="Arial"/>
              <a:buNone/>
              <a:tabLst/>
              <a:defRPr/>
            </a:pPr>
            <a:fld id="{DF43EDC1-DE77-47A3-B56B-F28176B942E3}" type="slidenum">
              <a:rPr lang="en-US" sz="600" smtClean="0">
                <a:solidFill>
                  <a:schemeClr val="tx1"/>
                </a:solidFill>
              </a:rPr>
              <a:pPr marL="0" marR="0" indent="0" algn="r" defTabSz="342793" rtl="0" eaLnBrk="1" fontAlgn="base" latinLnBrk="0" hangingPunct="1">
                <a:lnSpc>
                  <a:spcPct val="100000"/>
                </a:lnSpc>
                <a:spcBef>
                  <a:spcPts val="0"/>
                </a:spcBef>
                <a:spcAft>
                  <a:spcPct val="0"/>
                </a:spcAft>
                <a:buClr>
                  <a:schemeClr val="accent1"/>
                </a:buClr>
                <a:buSzTx/>
                <a:buFont typeface="Arial"/>
                <a:buNone/>
                <a:tabLst/>
                <a:defRPr/>
              </a:pPr>
              <a:t>‹#›</a:t>
            </a:fld>
            <a:endParaRPr lang="en-US" sz="600" dirty="0" smtClean="0">
              <a:solidFill>
                <a:srgbClr val="292929"/>
              </a:solidFill>
            </a:endParaRPr>
          </a:p>
        </p:txBody>
      </p:sp>
      <p:sp>
        <p:nvSpPr>
          <p:cNvPr id="11" name="Text Box 14"/>
          <p:cNvSpPr txBox="1">
            <a:spLocks noChangeArrowheads="1"/>
          </p:cNvSpPr>
          <p:nvPr userDrawn="1"/>
        </p:nvSpPr>
        <p:spPr bwMode="auto">
          <a:xfrm>
            <a:off x="858449" y="4875876"/>
            <a:ext cx="2229642" cy="218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4517" tIns="17261" rIns="34517" bIns="17261"/>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793"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292929"/>
                </a:solidFill>
              </a:rPr>
              <a:t>Copyright</a:t>
            </a:r>
            <a:r>
              <a:rPr lang="en-US" sz="600" baseline="0" dirty="0" smtClean="0">
                <a:solidFill>
                  <a:srgbClr val="292929"/>
                </a:solidFill>
              </a:rPr>
              <a:t> </a:t>
            </a:r>
            <a:r>
              <a:rPr lang="en-US" sz="600" dirty="0" smtClean="0">
                <a:solidFill>
                  <a:srgbClr val="292929"/>
                </a:solidFill>
              </a:rPr>
              <a:t>©</a:t>
            </a:r>
            <a:r>
              <a:rPr lang="en-US" sz="600" baseline="0" dirty="0" smtClean="0">
                <a:solidFill>
                  <a:srgbClr val="292929"/>
                </a:solidFill>
              </a:rPr>
              <a:t> 2011, Oracle and/or its affiliates. All rights reserved.</a:t>
            </a:r>
            <a:endParaRPr lang="en-US" sz="600" dirty="0" smtClean="0">
              <a:solidFill>
                <a:srgbClr val="292929"/>
              </a:solidFill>
            </a:endParaRPr>
          </a:p>
        </p:txBody>
      </p:sp>
      <p:cxnSp>
        <p:nvCxnSpPr>
          <p:cNvPr id="13" name="Straight Connector 12"/>
          <p:cNvCxnSpPr/>
          <p:nvPr userDrawn="1"/>
        </p:nvCxnSpPr>
        <p:spPr>
          <a:xfrm flipH="1">
            <a:off x="824370" y="4897878"/>
            <a:ext cx="1092" cy="96623"/>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nvGrpSpPr>
          <p:cNvPr id="3" name="Group 2"/>
          <p:cNvGrpSpPr/>
          <p:nvPr userDrawn="1"/>
        </p:nvGrpSpPr>
        <p:grpSpPr>
          <a:xfrm>
            <a:off x="3094499" y="4875691"/>
            <a:ext cx="2289387" cy="219168"/>
            <a:chOff x="3094495" y="4875691"/>
            <a:chExt cx="2289387" cy="219168"/>
          </a:xfrm>
        </p:grpSpPr>
        <p:sp>
          <p:nvSpPr>
            <p:cNvPr id="12" name="Text Box 14"/>
            <p:cNvSpPr txBox="1">
              <a:spLocks noChangeArrowheads="1"/>
            </p:cNvSpPr>
            <p:nvPr userDrawn="1"/>
          </p:nvSpPr>
          <p:spPr bwMode="auto">
            <a:xfrm>
              <a:off x="3124525" y="4875691"/>
              <a:ext cx="2259357" cy="219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793"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292929"/>
                  </a:solidFill>
                </a:rPr>
                <a:t>Insert Information Protection Policy Classification from Slide 8</a:t>
              </a:r>
              <a:endParaRPr lang="en-US" sz="800" dirty="0" smtClean="0">
                <a:solidFill>
                  <a:srgbClr val="292929"/>
                </a:solidFill>
              </a:endParaRPr>
            </a:p>
          </p:txBody>
        </p:sp>
        <p:cxnSp>
          <p:nvCxnSpPr>
            <p:cNvPr id="14" name="Straight Connector 13"/>
            <p:cNvCxnSpPr/>
            <p:nvPr userDrawn="1"/>
          </p:nvCxnSpPr>
          <p:spPr>
            <a:xfrm flipH="1">
              <a:off x="3094495" y="4897874"/>
              <a:ext cx="1092" cy="96623"/>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5819293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4-color photo can be included here"/>
          <p:cNvSpPr>
            <a:spLocks noGrp="1"/>
          </p:cNvSpPr>
          <p:nvPr>
            <p:ph type="pic" idx="1"/>
          </p:nvPr>
        </p:nvSpPr>
        <p:spPr bwMode="gray">
          <a:xfrm>
            <a:off x="398964" y="1143000"/>
            <a:ext cx="4573190" cy="3312544"/>
          </a:xfrm>
          <a:solidFill>
            <a:schemeClr val="bg2"/>
          </a:solidFill>
        </p:spPr>
        <p:txBody>
          <a:bodyPr tIns="137178">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r>
              <a:rPr lang="en-US" smtClean="0"/>
              <a:t>Click icon to add picture</a:t>
            </a:r>
            <a:endParaRPr dirty="0"/>
          </a:p>
        </p:txBody>
      </p:sp>
      <p:sp>
        <p:nvSpPr>
          <p:cNvPr id="4" name="Text Placeholder 3"/>
          <p:cNvSpPr>
            <a:spLocks noGrp="1"/>
          </p:cNvSpPr>
          <p:nvPr>
            <p:ph type="body" sz="half" idx="2"/>
          </p:nvPr>
        </p:nvSpPr>
        <p:spPr>
          <a:xfrm>
            <a:off x="5257979" y="1143000"/>
            <a:ext cx="3487059" cy="3314700"/>
          </a:xfrm>
        </p:spPr>
        <p:txBody>
          <a:bodyPr>
            <a:noAutofit/>
          </a:bodyPr>
          <a:lstStyle>
            <a:lvl1pPr marL="0" indent="0">
              <a:buNone/>
              <a:defRPr sz="15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Click to edit Master text styles</a:t>
            </a:r>
          </a:p>
        </p:txBody>
      </p:sp>
      <p:sp>
        <p:nvSpPr>
          <p:cNvPr id="5" name="Date Placeholder 4"/>
          <p:cNvSpPr>
            <a:spLocks noGrp="1"/>
          </p:cNvSpPr>
          <p:nvPr>
            <p:ph type="dt" sz="half" idx="10"/>
          </p:nvPr>
        </p:nvSpPr>
        <p:spPr>
          <a:xfrm>
            <a:off x="3423302" y="4917186"/>
            <a:ext cx="920038" cy="137160"/>
          </a:xfrm>
          <a:prstGeom prst="rect">
            <a:avLst/>
          </a:prstGeom>
        </p:spPr>
        <p:txBody>
          <a:bodyPr lIns="68589" tIns="34295" rIns="68589" bIns="34295"/>
          <a:lstStyle/>
          <a:p>
            <a:fld id="{4A3E2FA5-E451-48BD-84C5-AAF06D19CB12}" type="datetime1">
              <a:rPr lang="en-US"/>
              <a:pPr/>
              <a:t>1/8/2015</a:t>
            </a:fld>
            <a:endParaRPr dirty="0"/>
          </a:p>
        </p:txBody>
      </p:sp>
      <p:sp>
        <p:nvSpPr>
          <p:cNvPr id="6" name="Footer Placeholder 5"/>
          <p:cNvSpPr>
            <a:spLocks noGrp="1"/>
          </p:cNvSpPr>
          <p:nvPr>
            <p:ph type="ftr" sz="quarter" idx="11"/>
          </p:nvPr>
        </p:nvSpPr>
        <p:spPr>
          <a:xfrm>
            <a:off x="6584682" y="4917186"/>
            <a:ext cx="1874530" cy="137160"/>
          </a:xfrm>
          <a:prstGeom prst="rect">
            <a:avLst/>
          </a:prstGeom>
        </p:spPr>
        <p:txBody>
          <a:bodyPr lIns="68589" tIns="34295" rIns="68589" bIns="34295"/>
          <a:lstStyle/>
          <a:p>
            <a:r>
              <a:rPr dirty="0"/>
              <a:t>Oracle Confidential – </a:t>
            </a:r>
            <a:r>
              <a:rPr dirty="0" smtClean="0"/>
              <a:t>Internal</a:t>
            </a:r>
            <a:endParaRPr dirty="0"/>
          </a:p>
        </p:txBody>
      </p:sp>
      <p:sp>
        <p:nvSpPr>
          <p:cNvPr id="7" name="Slide Number Placeholder 6"/>
          <p:cNvSpPr>
            <a:spLocks noGrp="1"/>
          </p:cNvSpPr>
          <p:nvPr>
            <p:ph type="sldNum" sz="quarter" idx="12"/>
          </p:nvPr>
        </p:nvSpPr>
        <p:spPr>
          <a:xfrm>
            <a:off x="8459212" y="4917186"/>
            <a:ext cx="286320" cy="137160"/>
          </a:xfrm>
          <a:prstGeom prst="rect">
            <a:avLst/>
          </a:prstGeom>
        </p:spPr>
        <p:txBody>
          <a:bodyPr lIns="68589" tIns="34295" rIns="68589" bIns="34295"/>
          <a:lstStyle/>
          <a:p>
            <a:fld id="{C51EAA63-D034-42AE-91FA-B13B9518C7BE}" type="slidenum">
              <a:rPr/>
              <a:pPr/>
              <a:t>‹#›</a:t>
            </a:fld>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Rectangle 5"/>
          <p:cNvSpPr/>
          <p:nvPr userDrawn="1"/>
        </p:nvSpPr>
        <p:spPr>
          <a:xfrm>
            <a:off x="0" y="4622973"/>
            <a:ext cx="9144000" cy="1666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7" name="TextBox 6"/>
          <p:cNvSpPr txBox="1"/>
          <p:nvPr userDrawn="1"/>
        </p:nvSpPr>
        <p:spPr>
          <a:xfrm>
            <a:off x="161619" y="4859135"/>
            <a:ext cx="3304196" cy="206889"/>
          </a:xfrm>
          <a:prstGeom prst="rect">
            <a:avLst/>
          </a:prstGeom>
          <a:noFill/>
          <a:ln>
            <a:noFill/>
          </a:ln>
        </p:spPr>
        <p:txBody>
          <a:bodyPr wrap="none" lIns="0" tIns="0" rIns="0" bIns="0" rtlCol="0" anchor="ctr">
            <a:noAutofit/>
          </a:bodyPr>
          <a:lstStyle/>
          <a:p>
            <a:pPr algn="l"/>
            <a:r>
              <a:rPr lang="en-US" sz="800" dirty="0" smtClean="0">
                <a:solidFill>
                  <a:schemeClr val="bg2"/>
                </a:solidFill>
              </a:rPr>
              <a:t>Oracle . CX Journey</a:t>
            </a:r>
            <a:r>
              <a:rPr lang="en-US" sz="800" baseline="0" dirty="0" smtClean="0">
                <a:solidFill>
                  <a:schemeClr val="bg2"/>
                </a:solidFill>
              </a:rPr>
              <a:t> Mapping Workshop . d</a:t>
            </a:r>
            <a:r>
              <a:rPr lang="en-US" sz="800" dirty="0" smtClean="0">
                <a:solidFill>
                  <a:schemeClr val="bg2"/>
                </a:solidFill>
              </a:rPr>
              <a:t>esigningcx.com</a:t>
            </a:r>
          </a:p>
        </p:txBody>
      </p:sp>
    </p:spTree>
    <p:extLst>
      <p:ext uri="{BB962C8B-B14F-4D97-AF65-F5344CB8AC3E}">
        <p14:creationId xmlns:p14="http://schemas.microsoft.com/office/powerpoint/2010/main" val="454937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08038" y="1164166"/>
            <a:ext cx="7910512" cy="3297237"/>
          </a:xfrm>
        </p:spPr>
        <p:txBody>
          <a:bodyPr/>
          <a:lstStyle>
            <a:lvl1pPr>
              <a:defRPr sz="2400"/>
            </a:lvl1pPr>
            <a:lvl2pPr>
              <a:defRPr sz="2000"/>
            </a:lvl2pPr>
            <a:lvl3pPr>
              <a:defRPr sz="1800"/>
            </a:lvl3pPr>
            <a:lvl4pPr>
              <a:defRPr sz="1800"/>
            </a:lvl4pPr>
            <a:lvl5pPr>
              <a:defRPr sz="1800"/>
            </a:lvl5pPr>
            <a:lvl6pPr>
              <a:defRPr sz="1100"/>
            </a:lvl6pPr>
            <a:lvl7pPr>
              <a:defRPr sz="1100"/>
            </a:lvl7pPr>
            <a:lvl8pPr>
              <a:defRPr sz="1100"/>
            </a:lvl8pPr>
            <a:lvl9pPr>
              <a:defRPr sz="1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808039" y="658576"/>
            <a:ext cx="8139112" cy="318691"/>
          </a:xfrm>
        </p:spPr>
        <p:txBody>
          <a:bodyPr/>
          <a:lstStyle>
            <a:lvl1pPr marL="0" indent="0">
              <a:buNone/>
              <a:defRPr sz="2000">
                <a:solidFill>
                  <a:schemeClr val="accent2"/>
                </a:solidFill>
              </a:defRPr>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smtClean="0"/>
              <a:t>Click to edit Subtitle</a:t>
            </a:r>
          </a:p>
        </p:txBody>
      </p:sp>
      <p:sp>
        <p:nvSpPr>
          <p:cNvPr id="5" name="Footer Placeholder 4"/>
          <p:cNvSpPr>
            <a:spLocks noGrp="1"/>
          </p:cNvSpPr>
          <p:nvPr>
            <p:ph type="ftr" sz="quarter" idx="10"/>
          </p:nvPr>
        </p:nvSpPr>
        <p:spPr>
          <a:xfrm>
            <a:off x="6037593" y="4791849"/>
            <a:ext cx="2895600" cy="274637"/>
          </a:xfrm>
          <a:prstGeom prst="rect">
            <a:avLst/>
          </a:prstGeom>
        </p:spPr>
        <p:txBody>
          <a:bodyPr lIns="91424" tIns="45712" rIns="91424" bIns="45712"/>
          <a:lstStyle>
            <a:lvl1pPr>
              <a:defRPr/>
            </a:lvl1pPr>
          </a:lstStyle>
          <a:p>
            <a:pPr>
              <a:defRPr/>
            </a:pPr>
            <a:endParaRPr lang="en-US" dirty="0"/>
          </a:p>
        </p:txBody>
      </p:sp>
    </p:spTree>
    <p:extLst>
      <p:ext uri="{BB962C8B-B14F-4D97-AF65-F5344CB8AC3E}">
        <p14:creationId xmlns:p14="http://schemas.microsoft.com/office/powerpoint/2010/main" val="142268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808039" y="201076"/>
            <a:ext cx="6569039" cy="446088"/>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08038" y="1164166"/>
            <a:ext cx="8140700" cy="3325358"/>
          </a:xfrm>
        </p:spPr>
        <p:txBody>
          <a:bodyPr/>
          <a:lstStyle>
            <a:lvl1pPr>
              <a:defRPr>
                <a:solidFill>
                  <a:schemeClr val="tx1"/>
                </a:solidFill>
              </a:defRPr>
            </a:lvl1pPr>
            <a:lvl2pPr>
              <a:defRPr sz="2000">
                <a:solidFill>
                  <a:schemeClr val="tx1"/>
                </a:solidFill>
              </a:defRPr>
            </a:lvl2pPr>
            <a:lvl3pPr>
              <a:buClr>
                <a:schemeClr val="tx2"/>
              </a:buCl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6037593" y="4791849"/>
            <a:ext cx="2895600" cy="274637"/>
          </a:xfrm>
          <a:prstGeom prst="rect">
            <a:avLst/>
          </a:prstGeom>
        </p:spPr>
        <p:txBody>
          <a:bodyPr lIns="91424" tIns="45712" rIns="91424" bIns="45712"/>
          <a:lstStyle>
            <a:lvl1pPr>
              <a:defRPr/>
            </a:lvl1pPr>
          </a:lstStyle>
          <a:p>
            <a:pPr>
              <a:defRPr/>
            </a:pPr>
            <a:endParaRPr lang="en-US" dirty="0"/>
          </a:p>
        </p:txBody>
      </p:sp>
    </p:spTree>
    <p:extLst>
      <p:ext uri="{BB962C8B-B14F-4D97-AF65-F5344CB8AC3E}">
        <p14:creationId xmlns:p14="http://schemas.microsoft.com/office/powerpoint/2010/main" val="276650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 Title">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0" y="1"/>
            <a:ext cx="9144000" cy="3817937"/>
          </a:xfrm>
        </p:spPr>
        <p:txBody>
          <a:bodyPr/>
          <a:lstStyle/>
          <a:p>
            <a:endParaRPr lang="en-US"/>
          </a:p>
        </p:txBody>
      </p:sp>
      <p:sp>
        <p:nvSpPr>
          <p:cNvPr id="5" name="Rectangle 4"/>
          <p:cNvSpPr/>
          <p:nvPr userDrawn="1"/>
        </p:nvSpPr>
        <p:spPr>
          <a:xfrm>
            <a:off x="0" y="3817940"/>
            <a:ext cx="9144000" cy="8007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2" name="Title 1"/>
          <p:cNvSpPr>
            <a:spLocks noGrp="1"/>
          </p:cNvSpPr>
          <p:nvPr>
            <p:ph type="title"/>
          </p:nvPr>
        </p:nvSpPr>
        <p:spPr>
          <a:xfrm>
            <a:off x="572868" y="3997275"/>
            <a:ext cx="6569039" cy="446088"/>
          </a:xfrm>
        </p:spPr>
        <p:txBody>
          <a:bodyPr/>
          <a:lstStyle/>
          <a:p>
            <a:r>
              <a:rPr lang="en-US" dirty="0" smtClean="0"/>
              <a:t>Click to edit Master title style</a:t>
            </a:r>
            <a:endParaRPr lang="en-US" dirty="0"/>
          </a:p>
        </p:txBody>
      </p:sp>
      <p:sp>
        <p:nvSpPr>
          <p:cNvPr id="4" name="Footer Placeholder 4"/>
          <p:cNvSpPr>
            <a:spLocks noGrp="1"/>
          </p:cNvSpPr>
          <p:nvPr>
            <p:ph type="ftr" sz="quarter" idx="10"/>
          </p:nvPr>
        </p:nvSpPr>
        <p:spPr>
          <a:xfrm>
            <a:off x="6037593" y="4791849"/>
            <a:ext cx="2895600" cy="274637"/>
          </a:xfrm>
          <a:prstGeom prst="rect">
            <a:avLst/>
          </a:prstGeom>
        </p:spPr>
        <p:txBody>
          <a:bodyPr lIns="91424" tIns="45712" rIns="91424" bIns="45712"/>
          <a:lstStyle>
            <a:lvl1pPr>
              <a:defRPr/>
            </a:lvl1pPr>
          </a:lstStyle>
          <a:p>
            <a:pPr>
              <a:defRPr/>
            </a:pPr>
            <a:endParaRPr lang="en-US" dirty="0"/>
          </a:p>
        </p:txBody>
      </p:sp>
    </p:spTree>
    <p:extLst>
      <p:ext uri="{BB962C8B-B14F-4D97-AF65-F5344CB8AC3E}">
        <p14:creationId xmlns:p14="http://schemas.microsoft.com/office/powerpoint/2010/main" val="4091116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4" name="Footer Placeholder 4"/>
          <p:cNvSpPr>
            <a:spLocks noGrp="1"/>
          </p:cNvSpPr>
          <p:nvPr>
            <p:ph type="ftr" sz="quarter" idx="10"/>
          </p:nvPr>
        </p:nvSpPr>
        <p:spPr>
          <a:xfrm>
            <a:off x="6037593" y="4791849"/>
            <a:ext cx="2895600" cy="274637"/>
          </a:xfrm>
          <a:prstGeom prst="rect">
            <a:avLst/>
          </a:prstGeom>
        </p:spPr>
        <p:txBody>
          <a:bodyPr lIns="91424" tIns="45712" rIns="91424" bIns="45712"/>
          <a:lstStyle>
            <a:lvl1pPr>
              <a:defRPr/>
            </a:lvl1pPr>
          </a:lstStyle>
          <a:p>
            <a:pPr>
              <a:defRPr/>
            </a:pPr>
            <a:endParaRPr lang="en-US" dirty="0"/>
          </a:p>
        </p:txBody>
      </p:sp>
      <p:sp>
        <p:nvSpPr>
          <p:cNvPr id="6" name="Picture Placeholder 5"/>
          <p:cNvSpPr>
            <a:spLocks noGrp="1"/>
          </p:cNvSpPr>
          <p:nvPr>
            <p:ph type="pic" sz="quarter" idx="11"/>
          </p:nvPr>
        </p:nvSpPr>
        <p:spPr>
          <a:xfrm>
            <a:off x="0" y="1"/>
            <a:ext cx="9144000" cy="4620042"/>
          </a:xfrm>
        </p:spPr>
        <p:txBody>
          <a:bodyPr/>
          <a:lstStyle/>
          <a:p>
            <a:endParaRPr lang="en-US"/>
          </a:p>
        </p:txBody>
      </p:sp>
    </p:spTree>
    <p:extLst>
      <p:ext uri="{BB962C8B-B14F-4D97-AF65-F5344CB8AC3E}">
        <p14:creationId xmlns:p14="http://schemas.microsoft.com/office/powerpoint/2010/main" val="1389710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4"/>
          <p:cNvSpPr>
            <a:spLocks noGrp="1"/>
          </p:cNvSpPr>
          <p:nvPr>
            <p:ph type="ftr" sz="quarter" idx="10"/>
          </p:nvPr>
        </p:nvSpPr>
        <p:spPr>
          <a:xfrm>
            <a:off x="6037593" y="4791849"/>
            <a:ext cx="2895600" cy="274637"/>
          </a:xfrm>
          <a:prstGeom prst="rect">
            <a:avLst/>
          </a:prstGeom>
        </p:spPr>
        <p:txBody>
          <a:bodyPr lIns="91424" tIns="45712" rIns="91424" bIns="45712"/>
          <a:lstStyle>
            <a:lvl1pPr>
              <a:defRPr/>
            </a:lvl1pPr>
          </a:lstStyle>
          <a:p>
            <a:pPr>
              <a:defRPr/>
            </a:pPr>
            <a:endParaRPr lang="en-US" dirty="0"/>
          </a:p>
        </p:txBody>
      </p:sp>
    </p:spTree>
    <p:extLst>
      <p:ext uri="{BB962C8B-B14F-4D97-AF65-F5344CB8AC3E}">
        <p14:creationId xmlns:p14="http://schemas.microsoft.com/office/powerpoint/2010/main" val="870882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6037593" y="4791849"/>
            <a:ext cx="2895600" cy="274637"/>
          </a:xfrm>
          <a:prstGeom prst="rect">
            <a:avLst/>
          </a:prstGeom>
        </p:spPr>
        <p:txBody>
          <a:bodyPr lIns="91424" tIns="45712" rIns="91424" bIns="45712"/>
          <a:lstStyle>
            <a:lvl1pPr>
              <a:defRPr/>
            </a:lvl1pPr>
          </a:lstStyle>
          <a:p>
            <a:pPr>
              <a:defRPr/>
            </a:pPr>
            <a:endParaRPr lang="en-US" dirty="0"/>
          </a:p>
        </p:txBody>
      </p:sp>
    </p:spTree>
    <p:extLst>
      <p:ext uri="{BB962C8B-B14F-4D97-AF65-F5344CB8AC3E}">
        <p14:creationId xmlns:p14="http://schemas.microsoft.com/office/powerpoint/2010/main" val="1526970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announcement">
    <p:spTree>
      <p:nvGrpSpPr>
        <p:cNvPr id="1" name=""/>
        <p:cNvGrpSpPr/>
        <p:nvPr/>
      </p:nvGrpSpPr>
      <p:grpSpPr>
        <a:xfrm>
          <a:off x="0" y="0"/>
          <a:ext cx="0" cy="0"/>
          <a:chOff x="0" y="0"/>
          <a:chExt cx="0" cy="0"/>
        </a:xfrm>
      </p:grpSpPr>
      <p:pic>
        <p:nvPicPr>
          <p:cNvPr id="6" name="Picture 24" descr="Small Red Square"/>
          <p:cNvPicPr>
            <a:picLocks noChangeAspect="1" noChangeArrowheads="1"/>
          </p:cNvPicPr>
          <p:nvPr userDrawn="1"/>
        </p:nvPicPr>
        <p:blipFill>
          <a:blip r:embed="rId2" cstate="screen">
            <a:alphaModFix amt="0"/>
            <a:extLst>
              <a:ext uri="{28A0092B-C50C-407E-A947-70E740481C1C}">
                <a14:useLocalDpi xmlns:a14="http://schemas.microsoft.com/office/drawing/2010/main"/>
              </a:ext>
            </a:extLst>
          </a:blip>
          <a:srcRect/>
          <a:stretch>
            <a:fillRect/>
          </a:stretch>
        </p:blipFill>
        <p:spPr bwMode="auto">
          <a:xfrm>
            <a:off x="0" y="1"/>
            <a:ext cx="9144000" cy="2738438"/>
          </a:xfrm>
          <a:prstGeom prst="rect">
            <a:avLst/>
          </a:prstGeom>
          <a:solidFill>
            <a:schemeClr val="tx1">
              <a:lumMod val="65000"/>
              <a:lumOff val="35000"/>
            </a:schemeClr>
          </a:solidFill>
          <a:ln>
            <a:noFill/>
          </a:ln>
          <a:extLst/>
        </p:spPr>
      </p:pic>
      <p:sp>
        <p:nvSpPr>
          <p:cNvPr id="2" name="Title 1"/>
          <p:cNvSpPr>
            <a:spLocks noGrp="1"/>
          </p:cNvSpPr>
          <p:nvPr>
            <p:ph type="title" hasCustomPrompt="1"/>
          </p:nvPr>
        </p:nvSpPr>
        <p:spPr>
          <a:xfrm>
            <a:off x="808038" y="318059"/>
            <a:ext cx="7779072" cy="504419"/>
          </a:xfrm>
        </p:spPr>
        <p:txBody>
          <a:bodyPr/>
          <a:lstStyle>
            <a:lvl1pPr>
              <a:defRPr>
                <a:solidFill>
                  <a:schemeClr val="bg1"/>
                </a:solidFill>
              </a:defRPr>
            </a:lvl1pPr>
          </a:lstStyle>
          <a:p>
            <a:r>
              <a:rPr lang="en-US" dirty="0" smtClean="0"/>
              <a:t>Click to edit Announcement </a:t>
            </a:r>
            <a:endParaRPr lang="en-US" dirty="0"/>
          </a:p>
        </p:txBody>
      </p:sp>
      <p:sp>
        <p:nvSpPr>
          <p:cNvPr id="3" name="Content Placeholder 2"/>
          <p:cNvSpPr>
            <a:spLocks noGrp="1"/>
          </p:cNvSpPr>
          <p:nvPr>
            <p:ph idx="1" hasCustomPrompt="1"/>
          </p:nvPr>
        </p:nvSpPr>
        <p:spPr>
          <a:xfrm>
            <a:off x="808039" y="858762"/>
            <a:ext cx="7792822" cy="1867582"/>
          </a:xfrm>
        </p:spPr>
        <p:txBody>
          <a:bodyPr/>
          <a:lstStyle>
            <a:lvl1pPr marL="0" indent="0">
              <a:buClr>
                <a:schemeClr val="bg1"/>
              </a:buClr>
              <a:buNone/>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800">
                <a:solidFill>
                  <a:schemeClr val="bg1"/>
                </a:solidFill>
              </a:defRPr>
            </a:lvl4pPr>
            <a:lvl5pPr>
              <a:buClr>
                <a:schemeClr val="bg1"/>
              </a:buClr>
              <a:defRPr sz="1800">
                <a:solidFill>
                  <a:schemeClr val="bg1"/>
                </a:solidFill>
              </a:defRPr>
            </a:lvl5pPr>
          </a:lstStyle>
          <a:p>
            <a:pPr lvl="0"/>
            <a:r>
              <a:rPr lang="en-US" dirty="0" smtClean="0"/>
              <a:t>Click to edit Product Name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6037593" y="4791849"/>
            <a:ext cx="2895600" cy="274637"/>
          </a:xfrm>
          <a:prstGeom prst="rect">
            <a:avLst/>
          </a:prstGeom>
        </p:spPr>
        <p:txBody>
          <a:bodyPr lIns="91424" tIns="45712" rIns="91424" bIns="45712"/>
          <a:lstStyle>
            <a:lvl1pPr>
              <a:defRPr/>
            </a:lvl1pPr>
          </a:lstStyle>
          <a:p>
            <a:pPr>
              <a:defRPr/>
            </a:pPr>
            <a:endParaRPr lang="en-US" dirty="0"/>
          </a:p>
        </p:txBody>
      </p:sp>
    </p:spTree>
    <p:extLst>
      <p:ext uri="{BB962C8B-B14F-4D97-AF65-F5344CB8AC3E}">
        <p14:creationId xmlns:p14="http://schemas.microsoft.com/office/powerpoint/2010/main" val="2661609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622972"/>
            <a:ext cx="9144000" cy="1666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1026" name="Title Placeholder 1"/>
          <p:cNvSpPr>
            <a:spLocks noGrp="1"/>
          </p:cNvSpPr>
          <p:nvPr>
            <p:ph type="title"/>
          </p:nvPr>
        </p:nvSpPr>
        <p:spPr bwMode="auto">
          <a:xfrm>
            <a:off x="808038" y="201079"/>
            <a:ext cx="8132762" cy="432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808038" y="1164165"/>
            <a:ext cx="8126412" cy="3478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pic>
        <p:nvPicPr>
          <p:cNvPr id="1029" name="Picture 24" descr="Small Red Square"/>
          <p:cNvPicPr>
            <a:picLocks noChangeAspect="1" noChangeArrowheads="1"/>
          </p:cNvPicPr>
          <p:nvPr/>
        </p:nvPicPr>
        <p:blipFill>
          <a:blip r:embed="rId24" cstate="screen">
            <a:alphaModFix amt="0"/>
            <a:extLst>
              <a:ext uri="{28A0092B-C50C-407E-A947-70E740481C1C}">
                <a14:useLocalDpi xmlns:a14="http://schemas.microsoft.com/office/drawing/2010/main"/>
              </a:ext>
            </a:extLst>
          </a:blip>
          <a:srcRect/>
          <a:stretch>
            <a:fillRect/>
          </a:stretch>
        </p:blipFill>
        <p:spPr bwMode="auto">
          <a:xfrm>
            <a:off x="0" y="2"/>
            <a:ext cx="573088" cy="550863"/>
          </a:xfrm>
          <a:prstGeom prst="rect">
            <a:avLst/>
          </a:prstGeom>
          <a:solidFill>
            <a:srgbClr val="FFFFFF"/>
          </a:solidFill>
          <a:ln>
            <a:noFill/>
          </a:ln>
          <a:extLst/>
        </p:spPr>
      </p:pic>
    </p:spTree>
  </p:cSld>
  <p:clrMap bg1="lt1" tx1="dk1" bg2="lt2" tx2="dk2" accent1="accent1" accent2="accent2" accent3="accent3" accent4="accent4" accent5="accent5" accent6="accent6" hlink="hlink" folHlink="folHlink"/>
  <p:sldLayoutIdLst>
    <p:sldLayoutId id="2147483821" r:id="rId1"/>
    <p:sldLayoutId id="2147483830" r:id="rId2"/>
    <p:sldLayoutId id="2147483826" r:id="rId3"/>
    <p:sldLayoutId id="2147483812" r:id="rId4"/>
    <p:sldLayoutId id="2147483832" r:id="rId5"/>
    <p:sldLayoutId id="2147483831" r:id="rId6"/>
    <p:sldLayoutId id="2147483816" r:id="rId7"/>
    <p:sldLayoutId id="2147483817" r:id="rId8"/>
    <p:sldLayoutId id="2147483827" r:id="rId9"/>
    <p:sldLayoutId id="2147483828" r:id="rId10"/>
    <p:sldLayoutId id="2147483829" r:id="rId11"/>
    <p:sldLayoutId id="2147483822" r:id="rId12"/>
    <p:sldLayoutId id="2147483813" r:id="rId13"/>
    <p:sldLayoutId id="2147483814" r:id="rId14"/>
    <p:sldLayoutId id="2147483815" r:id="rId15"/>
    <p:sldLayoutId id="2147483818" r:id="rId16"/>
    <p:sldLayoutId id="2147483819" r:id="rId17"/>
    <p:sldLayoutId id="2147483820" r:id="rId18"/>
    <p:sldLayoutId id="2147483824" r:id="rId19"/>
    <p:sldLayoutId id="2147483825" r:id="rId20"/>
    <p:sldLayoutId id="2147483833" r:id="rId21"/>
    <p:sldLayoutId id="2147483834" r:id="rId22"/>
  </p:sldLayoutIdLst>
  <p:timing>
    <p:tnLst>
      <p:par>
        <p:cTn id="1" dur="indefinite" restart="never" nodeType="tmRoot"/>
      </p:par>
    </p:tnLst>
  </p:timing>
  <p:txStyles>
    <p:titleStyle>
      <a:lvl1pPr algn="l" rtl="0" eaLnBrk="0" fontAlgn="base" hangingPunct="0">
        <a:spcBef>
          <a:spcPct val="0"/>
        </a:spcBef>
        <a:spcAft>
          <a:spcPct val="0"/>
        </a:spcAft>
        <a:defRPr sz="2800" b="1" kern="1200">
          <a:solidFill>
            <a:schemeClr val="tx1"/>
          </a:solidFill>
          <a:latin typeface="Arial" pitchFamily="34" charset="0"/>
          <a:ea typeface="ＭＳ Ｐゴシック" pitchFamily="127" charset="-128"/>
          <a:cs typeface="ＭＳ Ｐゴシック" pitchFamily="127" charset="-128"/>
        </a:defRPr>
      </a:lvl1pPr>
      <a:lvl2pPr algn="l" rtl="0" eaLnBrk="0" fontAlgn="base" hangingPunct="0">
        <a:spcBef>
          <a:spcPct val="0"/>
        </a:spcBef>
        <a:spcAft>
          <a:spcPct val="0"/>
        </a:spcAft>
        <a:defRPr sz="2500" b="1">
          <a:solidFill>
            <a:schemeClr val="tx1"/>
          </a:solidFill>
          <a:latin typeface="Arial" charset="0"/>
          <a:ea typeface="ＭＳ Ｐゴシック" pitchFamily="127" charset="-128"/>
          <a:cs typeface="ＭＳ Ｐゴシック" pitchFamily="127" charset="-128"/>
        </a:defRPr>
      </a:lvl2pPr>
      <a:lvl3pPr algn="l" rtl="0" eaLnBrk="0" fontAlgn="base" hangingPunct="0">
        <a:spcBef>
          <a:spcPct val="0"/>
        </a:spcBef>
        <a:spcAft>
          <a:spcPct val="0"/>
        </a:spcAft>
        <a:defRPr sz="2500" b="1">
          <a:solidFill>
            <a:schemeClr val="tx1"/>
          </a:solidFill>
          <a:latin typeface="Arial" charset="0"/>
          <a:ea typeface="ＭＳ Ｐゴシック" pitchFamily="127" charset="-128"/>
          <a:cs typeface="ＭＳ Ｐゴシック" pitchFamily="127" charset="-128"/>
        </a:defRPr>
      </a:lvl3pPr>
      <a:lvl4pPr algn="l" rtl="0" eaLnBrk="0" fontAlgn="base" hangingPunct="0">
        <a:spcBef>
          <a:spcPct val="0"/>
        </a:spcBef>
        <a:spcAft>
          <a:spcPct val="0"/>
        </a:spcAft>
        <a:defRPr sz="2500" b="1">
          <a:solidFill>
            <a:schemeClr val="tx1"/>
          </a:solidFill>
          <a:latin typeface="Arial" charset="0"/>
          <a:ea typeface="ＭＳ Ｐゴシック" pitchFamily="127" charset="-128"/>
          <a:cs typeface="ＭＳ Ｐゴシック" pitchFamily="127" charset="-128"/>
        </a:defRPr>
      </a:lvl4pPr>
      <a:lvl5pPr algn="l" rtl="0" eaLnBrk="0" fontAlgn="base" hangingPunct="0">
        <a:spcBef>
          <a:spcPct val="0"/>
        </a:spcBef>
        <a:spcAft>
          <a:spcPct val="0"/>
        </a:spcAft>
        <a:defRPr sz="2500" b="1">
          <a:solidFill>
            <a:schemeClr val="tx1"/>
          </a:solidFill>
          <a:latin typeface="Arial" charset="0"/>
          <a:ea typeface="ＭＳ Ｐゴシック" pitchFamily="127" charset="-128"/>
          <a:cs typeface="ＭＳ Ｐゴシック" pitchFamily="127" charset="-128"/>
        </a:defRPr>
      </a:lvl5pPr>
      <a:lvl6pPr marL="285525" algn="l" rtl="0" eaLnBrk="1" fontAlgn="base" hangingPunct="1">
        <a:spcBef>
          <a:spcPct val="0"/>
        </a:spcBef>
        <a:spcAft>
          <a:spcPct val="0"/>
        </a:spcAft>
        <a:defRPr sz="2200" b="1">
          <a:solidFill>
            <a:schemeClr val="tx1"/>
          </a:solidFill>
          <a:latin typeface="Arial" charset="0"/>
          <a:cs typeface="Arial" charset="0"/>
        </a:defRPr>
      </a:lvl6pPr>
      <a:lvl7pPr marL="571049" algn="l" rtl="0" eaLnBrk="1" fontAlgn="base" hangingPunct="1">
        <a:spcBef>
          <a:spcPct val="0"/>
        </a:spcBef>
        <a:spcAft>
          <a:spcPct val="0"/>
        </a:spcAft>
        <a:defRPr sz="2200" b="1">
          <a:solidFill>
            <a:schemeClr val="tx1"/>
          </a:solidFill>
          <a:latin typeface="Arial" charset="0"/>
          <a:cs typeface="Arial" charset="0"/>
        </a:defRPr>
      </a:lvl7pPr>
      <a:lvl8pPr marL="856574" algn="l" rtl="0" eaLnBrk="1" fontAlgn="base" hangingPunct="1">
        <a:spcBef>
          <a:spcPct val="0"/>
        </a:spcBef>
        <a:spcAft>
          <a:spcPct val="0"/>
        </a:spcAft>
        <a:defRPr sz="2200" b="1">
          <a:solidFill>
            <a:schemeClr val="tx1"/>
          </a:solidFill>
          <a:latin typeface="Arial" charset="0"/>
          <a:cs typeface="Arial" charset="0"/>
        </a:defRPr>
      </a:lvl8pPr>
      <a:lvl9pPr marL="1142099" algn="l" rtl="0" eaLnBrk="1" fontAlgn="base" hangingPunct="1">
        <a:spcBef>
          <a:spcPct val="0"/>
        </a:spcBef>
        <a:spcAft>
          <a:spcPct val="0"/>
        </a:spcAft>
        <a:defRPr sz="2200" b="1">
          <a:solidFill>
            <a:schemeClr val="tx1"/>
          </a:solidFill>
          <a:latin typeface="Arial" charset="0"/>
          <a:cs typeface="Arial" charset="0"/>
        </a:defRPr>
      </a:lvl9pPr>
    </p:titleStyle>
    <p:bodyStyle>
      <a:lvl1pPr marL="212689" indent="-212689" algn="l" rtl="0" eaLnBrk="0" fontAlgn="base" hangingPunct="0">
        <a:spcBef>
          <a:spcPts val="500"/>
        </a:spcBef>
        <a:spcAft>
          <a:spcPts val="200"/>
        </a:spcAft>
        <a:buClr>
          <a:schemeClr val="tx2"/>
        </a:buClr>
        <a:buFont typeface="Arial" pitchFamily="34" charset="0"/>
        <a:buChar char="•"/>
        <a:defRPr sz="2400" kern="1200">
          <a:solidFill>
            <a:schemeClr val="tx1"/>
          </a:solidFill>
          <a:latin typeface="Arial" pitchFamily="34" charset="0"/>
          <a:ea typeface="ＭＳ Ｐゴシック" pitchFamily="127" charset="-128"/>
          <a:cs typeface="ＭＳ Ｐゴシック" pitchFamily="127" charset="-128"/>
        </a:defRPr>
      </a:lvl1pPr>
      <a:lvl2pPr marL="512678" indent="-226977" algn="l" rtl="0" eaLnBrk="0" fontAlgn="base" hangingPunct="0">
        <a:spcBef>
          <a:spcPts val="200"/>
        </a:spcBef>
        <a:spcAft>
          <a:spcPts val="200"/>
        </a:spcAft>
        <a:buFont typeface="Arial" pitchFamily="34" charset="0"/>
        <a:buChar char="–"/>
        <a:defRPr sz="2000" kern="1200">
          <a:solidFill>
            <a:schemeClr val="tx1"/>
          </a:solidFill>
          <a:latin typeface="Arial" pitchFamily="34" charset="0"/>
          <a:ea typeface="ＭＳ Ｐゴシック" pitchFamily="127" charset="-128"/>
          <a:cs typeface="ＭＳ Ｐゴシック" pitchFamily="127" charset="-128"/>
        </a:defRPr>
      </a:lvl2pPr>
      <a:lvl3pPr marL="712669" indent="-141264" algn="l" rtl="0" eaLnBrk="0" fontAlgn="base" hangingPunct="0">
        <a:spcBef>
          <a:spcPts val="200"/>
        </a:spcBef>
        <a:spcAft>
          <a:spcPts val="200"/>
        </a:spcAft>
        <a:buClr>
          <a:schemeClr val="tx2"/>
        </a:buClr>
        <a:buFont typeface="Arial" pitchFamily="34" charset="0"/>
        <a:buChar char="•"/>
        <a:defRPr sz="1800" kern="1200">
          <a:solidFill>
            <a:schemeClr val="tx1"/>
          </a:solidFill>
          <a:latin typeface="Arial" pitchFamily="34" charset="0"/>
          <a:ea typeface="ＭＳ Ｐゴシック" pitchFamily="127" charset="-128"/>
          <a:cs typeface="ＭＳ Ｐゴシック" pitchFamily="127" charset="-128"/>
        </a:defRPr>
      </a:lvl3pPr>
      <a:lvl4pPr marL="1085670" indent="-228564" algn="l" rtl="0" eaLnBrk="0" fontAlgn="base" hangingPunct="0">
        <a:spcBef>
          <a:spcPts val="200"/>
        </a:spcBef>
        <a:spcAft>
          <a:spcPts val="200"/>
        </a:spcAft>
        <a:buFont typeface="Arial" pitchFamily="34" charset="0"/>
        <a:buChar char="–"/>
        <a:defRPr sz="1800" kern="1200">
          <a:solidFill>
            <a:schemeClr val="tx1"/>
          </a:solidFill>
          <a:latin typeface="Arial" pitchFamily="34" charset="0"/>
          <a:ea typeface="ＭＳ Ｐゴシック" pitchFamily="127" charset="-128"/>
          <a:cs typeface="ＭＳ Ｐゴシック" pitchFamily="127" charset="-128"/>
        </a:defRPr>
      </a:lvl4pPr>
      <a:lvl5pPr marL="1374547" indent="-231737" algn="l" rtl="0" eaLnBrk="0" fontAlgn="base" hangingPunct="0">
        <a:spcBef>
          <a:spcPts val="200"/>
        </a:spcBef>
        <a:spcAft>
          <a:spcPts val="200"/>
        </a:spcAft>
        <a:buClr>
          <a:schemeClr val="tx2"/>
        </a:buClr>
        <a:buFont typeface="Arial" pitchFamily="34" charset="0"/>
        <a:buChar char="•"/>
        <a:defRPr sz="1800" kern="1200">
          <a:solidFill>
            <a:schemeClr val="tx1"/>
          </a:solidFill>
          <a:latin typeface="Arial" pitchFamily="34" charset="0"/>
          <a:ea typeface="ＭＳ Ｐゴシック" pitchFamily="127" charset="-128"/>
          <a:cs typeface="ＭＳ Ｐゴシック" pitchFamily="127" charset="-128"/>
        </a:defRPr>
      </a:lvl5pPr>
      <a:lvl6pPr marL="1570388" indent="-142762" algn="l" defTabSz="571049"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1855912" indent="-142762" algn="l" defTabSz="571049"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141439" indent="-142762" algn="l" defTabSz="571049"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426965" indent="-142762" algn="l" defTabSz="571049" rtl="0" eaLnBrk="1" latinLnBrk="0" hangingPunct="1">
        <a:spcBef>
          <a:spcPct val="20000"/>
        </a:spcBef>
        <a:buFont typeface="Arial" pitchFamily="34" charset="0"/>
        <a:buChar char="•"/>
        <a:defRPr sz="1200" kern="1200">
          <a:solidFill>
            <a:schemeClr val="tx1"/>
          </a:solidFill>
          <a:latin typeface="+mn-lt"/>
          <a:ea typeface="+mn-ea"/>
          <a:cs typeface="+mn-cs"/>
        </a:defRPr>
      </a:lvl9pPr>
    </p:bodyStyle>
    <p:otherStyle>
      <a:defPPr>
        <a:defRPr lang="en-US"/>
      </a:defPPr>
      <a:lvl1pPr marL="0" algn="l" defTabSz="571049" rtl="0" eaLnBrk="1" latinLnBrk="0" hangingPunct="1">
        <a:defRPr sz="1100" kern="1200">
          <a:solidFill>
            <a:schemeClr val="tx1"/>
          </a:solidFill>
          <a:latin typeface="+mn-lt"/>
          <a:ea typeface="+mn-ea"/>
          <a:cs typeface="+mn-cs"/>
        </a:defRPr>
      </a:lvl1pPr>
      <a:lvl2pPr marL="285525" algn="l" defTabSz="571049" rtl="0" eaLnBrk="1" latinLnBrk="0" hangingPunct="1">
        <a:defRPr sz="1100" kern="1200">
          <a:solidFill>
            <a:schemeClr val="tx1"/>
          </a:solidFill>
          <a:latin typeface="+mn-lt"/>
          <a:ea typeface="+mn-ea"/>
          <a:cs typeface="+mn-cs"/>
        </a:defRPr>
      </a:lvl2pPr>
      <a:lvl3pPr marL="571049" algn="l" defTabSz="571049" rtl="0" eaLnBrk="1" latinLnBrk="0" hangingPunct="1">
        <a:defRPr sz="1100" kern="1200">
          <a:solidFill>
            <a:schemeClr val="tx1"/>
          </a:solidFill>
          <a:latin typeface="+mn-lt"/>
          <a:ea typeface="+mn-ea"/>
          <a:cs typeface="+mn-cs"/>
        </a:defRPr>
      </a:lvl3pPr>
      <a:lvl4pPr marL="856574" algn="l" defTabSz="571049" rtl="0" eaLnBrk="1" latinLnBrk="0" hangingPunct="1">
        <a:defRPr sz="1100" kern="1200">
          <a:solidFill>
            <a:schemeClr val="tx1"/>
          </a:solidFill>
          <a:latin typeface="+mn-lt"/>
          <a:ea typeface="+mn-ea"/>
          <a:cs typeface="+mn-cs"/>
        </a:defRPr>
      </a:lvl4pPr>
      <a:lvl5pPr marL="1142099" algn="l" defTabSz="571049" rtl="0" eaLnBrk="1" latinLnBrk="0" hangingPunct="1">
        <a:defRPr sz="1100" kern="1200">
          <a:solidFill>
            <a:schemeClr val="tx1"/>
          </a:solidFill>
          <a:latin typeface="+mn-lt"/>
          <a:ea typeface="+mn-ea"/>
          <a:cs typeface="+mn-cs"/>
        </a:defRPr>
      </a:lvl5pPr>
      <a:lvl6pPr marL="1427626" algn="l" defTabSz="571049" rtl="0" eaLnBrk="1" latinLnBrk="0" hangingPunct="1">
        <a:defRPr sz="1100" kern="1200">
          <a:solidFill>
            <a:schemeClr val="tx1"/>
          </a:solidFill>
          <a:latin typeface="+mn-lt"/>
          <a:ea typeface="+mn-ea"/>
          <a:cs typeface="+mn-cs"/>
        </a:defRPr>
      </a:lvl6pPr>
      <a:lvl7pPr marL="1713150" algn="l" defTabSz="571049" rtl="0" eaLnBrk="1" latinLnBrk="0" hangingPunct="1">
        <a:defRPr sz="1100" kern="1200">
          <a:solidFill>
            <a:schemeClr val="tx1"/>
          </a:solidFill>
          <a:latin typeface="+mn-lt"/>
          <a:ea typeface="+mn-ea"/>
          <a:cs typeface="+mn-cs"/>
        </a:defRPr>
      </a:lvl7pPr>
      <a:lvl8pPr marL="1998677" algn="l" defTabSz="571049" rtl="0" eaLnBrk="1" latinLnBrk="0" hangingPunct="1">
        <a:defRPr sz="1100" kern="1200">
          <a:solidFill>
            <a:schemeClr val="tx1"/>
          </a:solidFill>
          <a:latin typeface="+mn-lt"/>
          <a:ea typeface="+mn-ea"/>
          <a:cs typeface="+mn-cs"/>
        </a:defRPr>
      </a:lvl8pPr>
      <a:lvl9pPr marL="2284203" algn="l" defTabSz="571049" rtl="0" eaLnBrk="1" latinLnBrk="0" hangingPunct="1">
        <a:defRPr sz="1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www.designingcx.com/"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e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hyperlink" Target="http://designingcx.com/cx-journey-mapping-toolkit/" TargetMode="Externa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1.jpeg"/><Relationship Id="rId3" Type="http://schemas.openxmlformats.org/officeDocument/2006/relationships/image" Target="../media/image29.png"/><Relationship Id="rId7" Type="http://schemas.openxmlformats.org/officeDocument/2006/relationships/image" Target="../media/image34.png"/><Relationship Id="rId12" Type="http://schemas.openxmlformats.org/officeDocument/2006/relationships/image" Target="../media/image40.png"/><Relationship Id="rId2" Type="http://schemas.openxmlformats.org/officeDocument/2006/relationships/hyperlink" Target="http://designingcx.com/cx-journey-mapping-toolkit/" TargetMode="Externa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8.png"/><Relationship Id="rId5" Type="http://schemas.openxmlformats.org/officeDocument/2006/relationships/image" Target="../media/image31.png"/><Relationship Id="rId10" Type="http://schemas.openxmlformats.org/officeDocument/2006/relationships/image" Target="../media/image37.png"/><Relationship Id="rId4" Type="http://schemas.openxmlformats.org/officeDocument/2006/relationships/image" Target="../media/image30.png"/><Relationship Id="rId9"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hyperlink" Target="http://www.designingcx.com/" TargetMode="Externa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3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hyperlink" Target="designingCX.com"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Journey Mapping – Designing your experience</a:t>
            </a:r>
            <a:endParaRPr lang="en-US" dirty="0"/>
          </a:p>
        </p:txBody>
      </p:sp>
      <p:sp>
        <p:nvSpPr>
          <p:cNvPr id="3" name="Subtitle 2"/>
          <p:cNvSpPr>
            <a:spLocks noGrp="1"/>
          </p:cNvSpPr>
          <p:nvPr>
            <p:ph type="subTitle" idx="1"/>
          </p:nvPr>
        </p:nvSpPr>
        <p:spPr/>
        <p:txBody>
          <a:bodyPr/>
          <a:lstStyle/>
          <a:p>
            <a:r>
              <a:rPr lang="en-US" dirty="0" smtClean="0">
                <a:solidFill>
                  <a:schemeClr val="tx1">
                    <a:lumMod val="65000"/>
                    <a:lumOff val="35000"/>
                  </a:schemeClr>
                </a:solidFill>
              </a:rPr>
              <a:t>Everything you need to take the 2</a:t>
            </a:r>
            <a:r>
              <a:rPr lang="en-US" baseline="30000" dirty="0" smtClean="0">
                <a:solidFill>
                  <a:schemeClr val="tx1">
                    <a:lumMod val="65000"/>
                    <a:lumOff val="35000"/>
                  </a:schemeClr>
                </a:solidFill>
              </a:rPr>
              <a:t>nd</a:t>
            </a:r>
            <a:r>
              <a:rPr lang="en-US" dirty="0" smtClean="0">
                <a:solidFill>
                  <a:schemeClr val="tx1">
                    <a:lumMod val="65000"/>
                    <a:lumOff val="35000"/>
                  </a:schemeClr>
                </a:solidFill>
              </a:rPr>
              <a:t> step in Journey Mapping</a:t>
            </a:r>
            <a:endParaRPr lang="en-US" dirty="0">
              <a:solidFill>
                <a:schemeClr val="tx1">
                  <a:lumMod val="65000"/>
                  <a:lumOff val="35000"/>
                </a:schemeClr>
              </a:solidFill>
            </a:endParaRPr>
          </a:p>
        </p:txBody>
      </p:sp>
      <p:pic>
        <p:nvPicPr>
          <p:cNvPr id="4" name="Picture 3" descr="2. manifesto of teams (crop) inverted.png"/>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1" y="682388"/>
            <a:ext cx="9144000" cy="2135875"/>
          </a:xfrm>
          <a:prstGeom prst="rect">
            <a:avLst/>
          </a:prstGeom>
        </p:spPr>
      </p:pic>
    </p:spTree>
  </p:cSld>
  <p:clrMapOvr>
    <a:masterClrMapping/>
  </p:clrMapOvr>
  <p:transition advTm="1439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7474" y="201079"/>
            <a:ext cx="7653325" cy="432259"/>
          </a:xfrm>
        </p:spPr>
        <p:txBody>
          <a:bodyPr/>
          <a:lstStyle/>
          <a:p>
            <a:r>
              <a:rPr lang="en-US" dirty="0" smtClean="0"/>
              <a:t>Begin Preparation</a:t>
            </a:r>
            <a:endParaRPr lang="en-US" dirty="0"/>
          </a:p>
        </p:txBody>
      </p:sp>
      <p:sp>
        <p:nvSpPr>
          <p:cNvPr id="5" name="Content Placeholder 4"/>
          <p:cNvSpPr>
            <a:spLocks noGrp="1"/>
          </p:cNvSpPr>
          <p:nvPr>
            <p:ph sz="half" idx="2"/>
          </p:nvPr>
        </p:nvSpPr>
        <p:spPr>
          <a:xfrm>
            <a:off x="1280159" y="658576"/>
            <a:ext cx="7681621" cy="318691"/>
          </a:xfrm>
        </p:spPr>
        <p:txBody>
          <a:bodyPr/>
          <a:lstStyle/>
          <a:p>
            <a:r>
              <a:rPr lang="en-US" dirty="0" smtClean="0"/>
              <a:t>Start 2-3 weeks before your session</a:t>
            </a:r>
            <a:endParaRPr lang="en-US" dirty="0"/>
          </a:p>
        </p:txBody>
      </p:sp>
      <p:sp>
        <p:nvSpPr>
          <p:cNvPr id="3" name="Rectangle 2"/>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sp>
        <p:nvSpPr>
          <p:cNvPr id="7" name="Pentagon 6"/>
          <p:cNvSpPr/>
          <p:nvPr/>
        </p:nvSpPr>
        <p:spPr>
          <a:xfrm>
            <a:off x="306888" y="1778695"/>
            <a:ext cx="3294345" cy="2336104"/>
          </a:xfrm>
          <a:prstGeom prst="homePlate">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8" name="Chevron 7"/>
          <p:cNvSpPr/>
          <p:nvPr/>
        </p:nvSpPr>
        <p:spPr>
          <a:xfrm>
            <a:off x="2787040" y="1778695"/>
            <a:ext cx="3450921" cy="2323578"/>
          </a:xfrm>
          <a:prstGeom prst="chevron">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12689" lvl="0" indent="-212689" eaLnBrk="0" hangingPunct="0">
              <a:spcBef>
                <a:spcPts val="500"/>
              </a:spcBef>
              <a:spcAft>
                <a:spcPts val="200"/>
              </a:spcAft>
              <a:buClr>
                <a:srgbClr val="FF0000"/>
              </a:buClr>
              <a:buFont typeface="Wingdings" pitchFamily="2" charset="2"/>
              <a:buChar char="ü"/>
            </a:pPr>
            <a:endParaRPr lang="en-US" sz="1200" dirty="0">
              <a:solidFill>
                <a:srgbClr val="000000"/>
              </a:solidFill>
              <a:latin typeface="Arial" pitchFamily="34" charset="0"/>
              <a:ea typeface="ＭＳ Ｐゴシック" pitchFamily="127" charset="-128"/>
            </a:endParaRPr>
          </a:p>
        </p:txBody>
      </p:sp>
      <p:sp>
        <p:nvSpPr>
          <p:cNvPr id="10" name="Chevron 9"/>
          <p:cNvSpPr/>
          <p:nvPr/>
        </p:nvSpPr>
        <p:spPr>
          <a:xfrm>
            <a:off x="5423768" y="1778695"/>
            <a:ext cx="3450921" cy="2323578"/>
          </a:xfrm>
          <a:prstGeom prst="chevron">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1600" dirty="0" err="1" smtClean="0">
              <a:solidFill>
                <a:schemeClr val="tx1"/>
              </a:solidFill>
              <a:latin typeface="Arial" pitchFamily="34" charset="0"/>
              <a:cs typeface="Arial" pitchFamily="34" charset="0"/>
            </a:endParaRPr>
          </a:p>
        </p:txBody>
      </p:sp>
      <p:sp>
        <p:nvSpPr>
          <p:cNvPr id="4" name="Content Placeholder 3"/>
          <p:cNvSpPr>
            <a:spLocks noGrp="1"/>
          </p:cNvSpPr>
          <p:nvPr>
            <p:ph sz="half" idx="1"/>
          </p:nvPr>
        </p:nvSpPr>
        <p:spPr>
          <a:xfrm>
            <a:off x="475989" y="2016690"/>
            <a:ext cx="2417524" cy="2129424"/>
          </a:xfrm>
        </p:spPr>
        <p:txBody>
          <a:bodyPr/>
          <a:lstStyle/>
          <a:p>
            <a:pPr>
              <a:spcBef>
                <a:spcPts val="1200"/>
              </a:spcBef>
              <a:buClr>
                <a:srgbClr val="FF0000"/>
              </a:buClr>
              <a:buFont typeface="Wingdings" pitchFamily="2" charset="2"/>
              <a:buChar char="ü"/>
            </a:pPr>
            <a:r>
              <a:rPr lang="en-US" sz="1200" dirty="0" smtClean="0"/>
              <a:t>Build persona(s)</a:t>
            </a:r>
          </a:p>
          <a:p>
            <a:pPr>
              <a:spcBef>
                <a:spcPts val="1200"/>
              </a:spcBef>
              <a:buClr>
                <a:srgbClr val="FF0000"/>
              </a:buClr>
              <a:buFont typeface="Wingdings" pitchFamily="2" charset="2"/>
              <a:buChar char="ü"/>
            </a:pPr>
            <a:r>
              <a:rPr lang="en-US" sz="1200" dirty="0" smtClean="0"/>
              <a:t>Select portions of the lifecycle for each board</a:t>
            </a:r>
          </a:p>
          <a:p>
            <a:pPr>
              <a:spcBef>
                <a:spcPts val="1200"/>
              </a:spcBef>
              <a:buClr>
                <a:srgbClr val="FF0000"/>
              </a:buClr>
              <a:buFont typeface="Wingdings" pitchFamily="2" charset="2"/>
              <a:buChar char="ü"/>
            </a:pPr>
            <a:r>
              <a:rPr lang="en-US" sz="1200" dirty="0" smtClean="0"/>
              <a:t>Identify 12-24 participants</a:t>
            </a:r>
          </a:p>
          <a:p>
            <a:pPr>
              <a:spcBef>
                <a:spcPts val="1200"/>
              </a:spcBef>
              <a:buClr>
                <a:srgbClr val="FF0000"/>
              </a:buClr>
              <a:buFont typeface="Wingdings" pitchFamily="2" charset="2"/>
              <a:buChar char="ü"/>
            </a:pPr>
            <a:r>
              <a:rPr lang="en-US" sz="1200" dirty="0" smtClean="0"/>
              <a:t>Enlist coaches*</a:t>
            </a:r>
          </a:p>
          <a:p>
            <a:pPr>
              <a:spcBef>
                <a:spcPts val="1200"/>
              </a:spcBef>
              <a:buClr>
                <a:srgbClr val="FF0000"/>
              </a:buClr>
              <a:buFont typeface="Wingdings" pitchFamily="2" charset="2"/>
              <a:buChar char="ü"/>
            </a:pPr>
            <a:r>
              <a:rPr lang="en-US" sz="1200" dirty="0" smtClean="0"/>
              <a:t>Order Materials</a:t>
            </a:r>
            <a:endParaRPr lang="en-US" sz="1200" dirty="0"/>
          </a:p>
        </p:txBody>
      </p:sp>
      <p:sp>
        <p:nvSpPr>
          <p:cNvPr id="12" name="Rectangle 11"/>
          <p:cNvSpPr/>
          <p:nvPr/>
        </p:nvSpPr>
        <p:spPr>
          <a:xfrm>
            <a:off x="6368741" y="3373065"/>
            <a:ext cx="1321496" cy="461665"/>
          </a:xfrm>
          <a:prstGeom prst="rect">
            <a:avLst/>
          </a:prstGeom>
        </p:spPr>
        <p:txBody>
          <a:bodyPr wrap="square">
            <a:spAutoFit/>
          </a:bodyPr>
          <a:lstStyle/>
          <a:p>
            <a:pPr marL="169863" indent="-169863">
              <a:buClr>
                <a:srgbClr val="FF0000"/>
              </a:buClr>
              <a:buFont typeface="Wingdings" pitchFamily="2" charset="2"/>
              <a:buChar char="ü"/>
            </a:pPr>
            <a:r>
              <a:rPr lang="en-US" sz="1200" dirty="0" smtClean="0"/>
              <a:t>Set up room &amp; materials</a:t>
            </a:r>
          </a:p>
        </p:txBody>
      </p:sp>
      <p:sp>
        <p:nvSpPr>
          <p:cNvPr id="13" name="Rectangle 12"/>
          <p:cNvSpPr/>
          <p:nvPr/>
        </p:nvSpPr>
        <p:spPr>
          <a:xfrm>
            <a:off x="4022892" y="2772075"/>
            <a:ext cx="1851814" cy="461665"/>
          </a:xfrm>
          <a:prstGeom prst="rect">
            <a:avLst/>
          </a:prstGeom>
        </p:spPr>
        <p:txBody>
          <a:bodyPr wrap="square">
            <a:spAutoFit/>
          </a:bodyPr>
          <a:lstStyle/>
          <a:p>
            <a:pPr marL="169863" indent="-169863">
              <a:buClr>
                <a:srgbClr val="FF0000"/>
              </a:buClr>
              <a:buFont typeface="Wingdings" pitchFamily="2" charset="2"/>
              <a:buChar char="ü"/>
            </a:pPr>
            <a:r>
              <a:rPr lang="en-US" sz="1200" dirty="0" smtClean="0"/>
              <a:t>Finalize your agenda &amp; time blocking </a:t>
            </a:r>
          </a:p>
        </p:txBody>
      </p:sp>
      <p:sp>
        <p:nvSpPr>
          <p:cNvPr id="14" name="Rectangle 13"/>
          <p:cNvSpPr/>
          <p:nvPr/>
        </p:nvSpPr>
        <p:spPr>
          <a:xfrm>
            <a:off x="3374583" y="3373065"/>
            <a:ext cx="2237079" cy="461665"/>
          </a:xfrm>
          <a:prstGeom prst="rect">
            <a:avLst/>
          </a:prstGeom>
        </p:spPr>
        <p:txBody>
          <a:bodyPr wrap="square">
            <a:spAutoFit/>
          </a:bodyPr>
          <a:lstStyle/>
          <a:p>
            <a:pPr marL="169863" indent="-169863">
              <a:buClr>
                <a:srgbClr val="FF0000"/>
              </a:buClr>
              <a:buFont typeface="Wingdings" pitchFamily="2" charset="2"/>
              <a:buChar char="ü"/>
            </a:pPr>
            <a:r>
              <a:rPr lang="en-US" sz="1200" dirty="0" smtClean="0"/>
              <a:t>Customize the presentation PowerPoint deck</a:t>
            </a:r>
          </a:p>
        </p:txBody>
      </p:sp>
      <p:sp>
        <p:nvSpPr>
          <p:cNvPr id="15" name="TextBox 14"/>
          <p:cNvSpPr txBox="1"/>
          <p:nvPr/>
        </p:nvSpPr>
        <p:spPr>
          <a:xfrm>
            <a:off x="375781" y="1258872"/>
            <a:ext cx="8329808" cy="457200"/>
          </a:xfrm>
          <a:prstGeom prst="rect">
            <a:avLst/>
          </a:prstGeom>
          <a:noFill/>
          <a:ln>
            <a:noFill/>
          </a:ln>
        </p:spPr>
        <p:txBody>
          <a:bodyPr wrap="square" lIns="0" tIns="0" rIns="0" bIns="0" rtlCol="0" anchor="ctr">
            <a:noAutofit/>
          </a:bodyPr>
          <a:lstStyle/>
          <a:p>
            <a:pPr algn="l">
              <a:tabLst>
                <a:tab pos="2855913" algn="l"/>
                <a:tab pos="5656263" algn="l"/>
              </a:tabLst>
            </a:pPr>
            <a:r>
              <a:rPr lang="en-US" sz="1800" b="1" u="sng" dirty="0" smtClean="0">
                <a:solidFill>
                  <a:schemeClr val="tx1">
                    <a:lumMod val="75000"/>
                    <a:lumOff val="25000"/>
                  </a:schemeClr>
                </a:solidFill>
              </a:rPr>
              <a:t>2-3 Weeks Prior</a:t>
            </a:r>
            <a:r>
              <a:rPr lang="en-US" sz="1800" b="1" dirty="0" smtClean="0">
                <a:solidFill>
                  <a:schemeClr val="tx1">
                    <a:lumMod val="75000"/>
                    <a:lumOff val="25000"/>
                  </a:schemeClr>
                </a:solidFill>
              </a:rPr>
              <a:t>	</a:t>
            </a:r>
            <a:r>
              <a:rPr lang="en-US" sz="1800" b="1" u="sng" dirty="0" smtClean="0">
                <a:solidFill>
                  <a:schemeClr val="tx1">
                    <a:lumMod val="75000"/>
                    <a:lumOff val="25000"/>
                  </a:schemeClr>
                </a:solidFill>
              </a:rPr>
              <a:t>1 Week Prior</a:t>
            </a:r>
            <a:r>
              <a:rPr lang="en-US" sz="1800" b="1" dirty="0" smtClean="0">
                <a:solidFill>
                  <a:schemeClr val="tx1">
                    <a:lumMod val="75000"/>
                    <a:lumOff val="25000"/>
                  </a:schemeClr>
                </a:solidFill>
              </a:rPr>
              <a:t>	</a:t>
            </a:r>
            <a:r>
              <a:rPr lang="en-US" sz="1800" b="1" u="sng" dirty="0" smtClean="0">
                <a:solidFill>
                  <a:schemeClr val="tx1">
                    <a:lumMod val="75000"/>
                    <a:lumOff val="25000"/>
                  </a:schemeClr>
                </a:solidFill>
              </a:rPr>
              <a:t>1 Day Prior</a:t>
            </a:r>
          </a:p>
        </p:txBody>
      </p:sp>
      <p:sp>
        <p:nvSpPr>
          <p:cNvPr id="16" name="Rectangle 15"/>
          <p:cNvSpPr/>
          <p:nvPr/>
        </p:nvSpPr>
        <p:spPr>
          <a:xfrm>
            <a:off x="6696062" y="2772075"/>
            <a:ext cx="1859215" cy="461665"/>
          </a:xfrm>
          <a:prstGeom prst="rect">
            <a:avLst/>
          </a:prstGeom>
        </p:spPr>
        <p:txBody>
          <a:bodyPr wrap="square">
            <a:spAutoFit/>
          </a:bodyPr>
          <a:lstStyle/>
          <a:p>
            <a:pPr marL="169863" indent="-169863">
              <a:buClr>
                <a:srgbClr val="FF0000"/>
              </a:buClr>
              <a:buFont typeface="Wingdings" pitchFamily="2" charset="2"/>
              <a:buChar char="ü"/>
            </a:pPr>
            <a:r>
              <a:rPr lang="en-US" sz="1200" dirty="0" smtClean="0"/>
              <a:t>Meet with coaches for final pre-flight check</a:t>
            </a:r>
          </a:p>
        </p:txBody>
      </p:sp>
      <p:sp>
        <p:nvSpPr>
          <p:cNvPr id="17" name="Rectangle 16"/>
          <p:cNvSpPr/>
          <p:nvPr/>
        </p:nvSpPr>
        <p:spPr>
          <a:xfrm>
            <a:off x="3531865" y="1998335"/>
            <a:ext cx="1831704" cy="646331"/>
          </a:xfrm>
          <a:prstGeom prst="rect">
            <a:avLst/>
          </a:prstGeom>
        </p:spPr>
        <p:txBody>
          <a:bodyPr wrap="square">
            <a:spAutoFit/>
          </a:bodyPr>
          <a:lstStyle/>
          <a:p>
            <a:pPr marL="169863" indent="-169863">
              <a:buClr>
                <a:srgbClr val="FF0000"/>
              </a:buClr>
              <a:buFont typeface="Wingdings" pitchFamily="2" charset="2"/>
              <a:buChar char="ü"/>
            </a:pPr>
            <a:r>
              <a:rPr lang="en-US" sz="1200" dirty="0" smtClean="0"/>
              <a:t>Create scaffolding for action line, impact metrics, brand</a:t>
            </a:r>
          </a:p>
        </p:txBody>
      </p:sp>
      <p:sp>
        <p:nvSpPr>
          <p:cNvPr id="18" name="Rectangle 17"/>
          <p:cNvSpPr/>
          <p:nvPr/>
        </p:nvSpPr>
        <p:spPr>
          <a:xfrm>
            <a:off x="6374557" y="2101698"/>
            <a:ext cx="1734557" cy="461665"/>
          </a:xfrm>
          <a:prstGeom prst="rect">
            <a:avLst/>
          </a:prstGeom>
        </p:spPr>
        <p:txBody>
          <a:bodyPr wrap="square">
            <a:spAutoFit/>
          </a:bodyPr>
          <a:lstStyle/>
          <a:p>
            <a:pPr marL="169863" indent="-169863">
              <a:buClr>
                <a:srgbClr val="FF0000"/>
              </a:buClr>
              <a:buFont typeface="Wingdings" pitchFamily="2" charset="2"/>
              <a:buChar char="ü"/>
            </a:pPr>
            <a:r>
              <a:rPr lang="en-US" sz="1200" dirty="0" smtClean="0"/>
              <a:t> Print blank canvas &amp; hypothesis sheets</a:t>
            </a:r>
          </a:p>
        </p:txBody>
      </p:sp>
      <p:sp>
        <p:nvSpPr>
          <p:cNvPr id="19" name="TextBox 18"/>
          <p:cNvSpPr txBox="1"/>
          <p:nvPr/>
        </p:nvSpPr>
        <p:spPr>
          <a:xfrm>
            <a:off x="258793" y="4632381"/>
            <a:ext cx="5357003" cy="345057"/>
          </a:xfrm>
          <a:prstGeom prst="rect">
            <a:avLst/>
          </a:prstGeom>
          <a:noFill/>
          <a:ln>
            <a:noFill/>
          </a:ln>
        </p:spPr>
        <p:txBody>
          <a:bodyPr wrap="square" lIns="0" tIns="0" rIns="0" bIns="0" rtlCol="0">
            <a:noAutofit/>
          </a:bodyPr>
          <a:lstStyle/>
          <a:p>
            <a:pPr algn="l"/>
            <a:r>
              <a:rPr lang="en-US" sz="900" dirty="0" smtClean="0"/>
              <a:t>* Oracle may be able to help provide coaches if there aren’t enough trained coaches at your organization</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008" y="201079"/>
            <a:ext cx="7733792" cy="432259"/>
          </a:xfrm>
        </p:spPr>
        <p:txBody>
          <a:bodyPr/>
          <a:lstStyle/>
          <a:p>
            <a:r>
              <a:rPr lang="en-US" dirty="0" smtClean="0"/>
              <a:t>Start By Creating Persona(s)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460859" y="937642"/>
            <a:ext cx="8214968" cy="3941323"/>
          </a:xfrm>
          <a:prstGeom prst="rect">
            <a:avLst/>
          </a:prstGeom>
          <a:noFill/>
          <a:ln w="9525">
            <a:noFill/>
            <a:miter lim="800000"/>
            <a:headEnd/>
            <a:tailEnd/>
          </a:ln>
        </p:spPr>
      </p:pic>
      <p:sp>
        <p:nvSpPr>
          <p:cNvPr id="4" name="Rectangle 3"/>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155802" y="201079"/>
            <a:ext cx="7784998" cy="432259"/>
          </a:xfrm>
        </p:spPr>
        <p:txBody>
          <a:bodyPr/>
          <a:lstStyle/>
          <a:p>
            <a:r>
              <a:rPr lang="en-US" dirty="0" smtClean="0"/>
              <a:t>Market Segments &amp; Personas</a:t>
            </a:r>
            <a:endParaRPr lang="en-US" dirty="0"/>
          </a:p>
        </p:txBody>
      </p:sp>
      <p:sp>
        <p:nvSpPr>
          <p:cNvPr id="13" name="Content Placeholder 12"/>
          <p:cNvSpPr>
            <a:spLocks noGrp="1"/>
          </p:cNvSpPr>
          <p:nvPr>
            <p:ph sz="half" idx="2"/>
          </p:nvPr>
        </p:nvSpPr>
        <p:spPr>
          <a:xfrm>
            <a:off x="1148485" y="658576"/>
            <a:ext cx="7798665" cy="318691"/>
          </a:xfrm>
        </p:spPr>
        <p:txBody>
          <a:bodyPr/>
          <a:lstStyle/>
          <a:p>
            <a:r>
              <a:rPr lang="en-US" dirty="0" smtClean="0"/>
              <a:t>Journey maps are based on a persona, not a segment</a:t>
            </a:r>
            <a:endParaRPr lang="en-US" dirty="0"/>
          </a:p>
        </p:txBody>
      </p:sp>
      <p:sp>
        <p:nvSpPr>
          <p:cNvPr id="15" name="TextBox 14"/>
          <p:cNvSpPr txBox="1"/>
          <p:nvPr/>
        </p:nvSpPr>
        <p:spPr>
          <a:xfrm>
            <a:off x="5216403" y="1993425"/>
            <a:ext cx="2245989" cy="1899503"/>
          </a:xfrm>
          <a:prstGeom prst="rect">
            <a:avLst/>
          </a:prstGeom>
          <a:noFill/>
          <a:ln>
            <a:noFill/>
          </a:ln>
        </p:spPr>
        <p:txBody>
          <a:bodyPr wrap="none" lIns="0" tIns="0" rIns="0" bIns="0" rtlCol="0">
            <a:noAutofit/>
          </a:bodyPr>
          <a:lstStyle/>
          <a:p>
            <a:pPr indent="-192024" algn="l">
              <a:buFont typeface="Arial"/>
              <a:buChar char="•"/>
            </a:pPr>
            <a:r>
              <a:rPr lang="en-US" sz="1400" dirty="0" smtClean="0">
                <a:solidFill>
                  <a:schemeClr val="tx1">
                    <a:lumMod val="65000"/>
                    <a:lumOff val="35000"/>
                  </a:schemeClr>
                </a:solidFill>
                <a:latin typeface="+mn-lt"/>
                <a:cs typeface="Skippy Sharpie"/>
              </a:rPr>
              <a:t>Clearly identified groupings </a:t>
            </a:r>
            <a:br>
              <a:rPr lang="en-US" sz="1400" dirty="0" smtClean="0">
                <a:solidFill>
                  <a:schemeClr val="tx1">
                    <a:lumMod val="65000"/>
                    <a:lumOff val="35000"/>
                  </a:schemeClr>
                </a:solidFill>
                <a:latin typeface="+mn-lt"/>
                <a:cs typeface="Skippy Sharpie"/>
              </a:rPr>
            </a:br>
            <a:r>
              <a:rPr lang="en-US" sz="1400" dirty="0" smtClean="0">
                <a:solidFill>
                  <a:schemeClr val="tx1">
                    <a:lumMod val="65000"/>
                    <a:lumOff val="35000"/>
                  </a:schemeClr>
                </a:solidFill>
                <a:latin typeface="+mn-lt"/>
                <a:cs typeface="Skippy Sharpie"/>
              </a:rPr>
              <a:t>     that can be measured</a:t>
            </a:r>
          </a:p>
          <a:p>
            <a:pPr indent="-192024" algn="l">
              <a:buFont typeface="Arial"/>
              <a:buChar char="•"/>
            </a:pPr>
            <a:r>
              <a:rPr lang="en-US" sz="1400" dirty="0" smtClean="0">
                <a:solidFill>
                  <a:schemeClr val="tx1">
                    <a:lumMod val="65000"/>
                    <a:lumOff val="35000"/>
                  </a:schemeClr>
                </a:solidFill>
                <a:latin typeface="+mn-lt"/>
                <a:cs typeface="Skippy Sharpie"/>
              </a:rPr>
              <a:t>Emphasis on analytics / BI</a:t>
            </a:r>
          </a:p>
          <a:p>
            <a:pPr indent="-192024" algn="l">
              <a:buFont typeface="Arial"/>
              <a:buChar char="•"/>
            </a:pPr>
            <a:r>
              <a:rPr lang="en-US" sz="1400" dirty="0" smtClean="0">
                <a:solidFill>
                  <a:schemeClr val="tx1">
                    <a:lumMod val="65000"/>
                    <a:lumOff val="35000"/>
                  </a:schemeClr>
                </a:solidFill>
                <a:latin typeface="+mn-lt"/>
                <a:cs typeface="Skippy Sharpie"/>
              </a:rPr>
              <a:t>Used to execute &amp; measure</a:t>
            </a:r>
          </a:p>
          <a:p>
            <a:pPr indent="-192024">
              <a:buFont typeface="Arial"/>
              <a:buChar char="•"/>
            </a:pPr>
            <a:r>
              <a:rPr lang="en-US" sz="1400" dirty="0" smtClean="0">
                <a:solidFill>
                  <a:schemeClr val="tx1">
                    <a:lumMod val="65000"/>
                    <a:lumOff val="35000"/>
                  </a:schemeClr>
                </a:solidFill>
                <a:latin typeface="+mn-lt"/>
                <a:cs typeface="Skippy Sharpie"/>
              </a:rPr>
              <a:t>Marketing accessibility </a:t>
            </a:r>
            <a:br>
              <a:rPr lang="en-US" sz="1400" dirty="0" smtClean="0">
                <a:solidFill>
                  <a:schemeClr val="tx1">
                    <a:lumMod val="65000"/>
                    <a:lumOff val="35000"/>
                  </a:schemeClr>
                </a:solidFill>
                <a:latin typeface="+mn-lt"/>
                <a:cs typeface="Skippy Sharpie"/>
              </a:rPr>
            </a:br>
            <a:r>
              <a:rPr lang="en-US" sz="1400" dirty="0" smtClean="0">
                <a:solidFill>
                  <a:schemeClr val="tx1">
                    <a:lumMod val="65000"/>
                    <a:lumOff val="35000"/>
                  </a:schemeClr>
                </a:solidFill>
                <a:latin typeface="+mn-lt"/>
                <a:cs typeface="Skippy Sharpie"/>
              </a:rPr>
              <a:t>     (you can reach them)</a:t>
            </a:r>
          </a:p>
          <a:p>
            <a:pPr indent="-192024">
              <a:buFont typeface="Arial"/>
              <a:buChar char="•"/>
            </a:pPr>
            <a:r>
              <a:rPr lang="en-US" sz="1400" dirty="0" smtClean="0">
                <a:solidFill>
                  <a:schemeClr val="tx1">
                    <a:lumMod val="65000"/>
                    <a:lumOff val="35000"/>
                  </a:schemeClr>
                </a:solidFill>
                <a:latin typeface="+mn-lt"/>
                <a:cs typeface="Skippy Sharpie"/>
              </a:rPr>
              <a:t>Aggregated, impersonal </a:t>
            </a:r>
            <a:br>
              <a:rPr lang="en-US" sz="1400" dirty="0" smtClean="0">
                <a:solidFill>
                  <a:schemeClr val="tx1">
                    <a:lumMod val="65000"/>
                    <a:lumOff val="35000"/>
                  </a:schemeClr>
                </a:solidFill>
                <a:latin typeface="+mn-lt"/>
                <a:cs typeface="Skippy Sharpie"/>
              </a:rPr>
            </a:br>
            <a:r>
              <a:rPr lang="en-US" sz="1400" dirty="0" smtClean="0">
                <a:solidFill>
                  <a:schemeClr val="tx1">
                    <a:lumMod val="65000"/>
                    <a:lumOff val="35000"/>
                  </a:schemeClr>
                </a:solidFill>
                <a:latin typeface="+mn-lt"/>
                <a:cs typeface="Skippy Sharpie"/>
              </a:rPr>
              <a:t>     description of a group</a:t>
            </a:r>
          </a:p>
          <a:p>
            <a:pPr indent="-192024" algn="l">
              <a:buFont typeface="Arial"/>
              <a:buChar char="•"/>
            </a:pPr>
            <a:endParaRPr lang="en-US" sz="1400" dirty="0" smtClean="0">
              <a:solidFill>
                <a:schemeClr val="tx1">
                  <a:lumMod val="65000"/>
                  <a:lumOff val="35000"/>
                </a:schemeClr>
              </a:solidFill>
              <a:latin typeface="+mn-lt"/>
              <a:cs typeface="Skippy Sharpie"/>
            </a:endParaRPr>
          </a:p>
        </p:txBody>
      </p:sp>
      <p:sp>
        <p:nvSpPr>
          <p:cNvPr id="19" name="TextBox 18"/>
          <p:cNvSpPr txBox="1"/>
          <p:nvPr/>
        </p:nvSpPr>
        <p:spPr>
          <a:xfrm>
            <a:off x="5260026" y="4029371"/>
            <a:ext cx="2245989" cy="368353"/>
          </a:xfrm>
          <a:prstGeom prst="rect">
            <a:avLst/>
          </a:prstGeom>
          <a:noFill/>
          <a:ln>
            <a:noFill/>
          </a:ln>
        </p:spPr>
        <p:txBody>
          <a:bodyPr wrap="none" lIns="0" tIns="0" rIns="0" bIns="0" rtlCol="0">
            <a:noAutofit/>
          </a:bodyPr>
          <a:lstStyle/>
          <a:p>
            <a:pPr algn="l"/>
            <a:r>
              <a:rPr lang="en-US" sz="1400" b="1" dirty="0" smtClean="0">
                <a:solidFill>
                  <a:schemeClr val="tx2"/>
                </a:solidFill>
                <a:latin typeface="+mn-lt"/>
                <a:cs typeface="Skippy Sharpie"/>
              </a:rPr>
              <a:t>Analyze &amp; Size an opportunity</a:t>
            </a:r>
          </a:p>
        </p:txBody>
      </p:sp>
      <p:sp>
        <p:nvSpPr>
          <p:cNvPr id="20" name="Rectangle 19"/>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sp>
        <p:nvSpPr>
          <p:cNvPr id="24" name="Rectangle 23"/>
          <p:cNvSpPr/>
          <p:nvPr/>
        </p:nvSpPr>
        <p:spPr>
          <a:xfrm>
            <a:off x="5623933" y="1297063"/>
            <a:ext cx="1261872" cy="315024"/>
          </a:xfrm>
          <a:prstGeom prst="rect">
            <a:avLst/>
          </a:prstGeom>
          <a:solidFill>
            <a:schemeClr val="tx1">
              <a:lumMod val="85000"/>
              <a:lumOff val="1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smtClean="0">
                <a:solidFill>
                  <a:schemeClr val="bg1"/>
                </a:solidFill>
                <a:latin typeface="Arial" pitchFamily="34" charset="0"/>
                <a:cs typeface="Arial" pitchFamily="34" charset="0"/>
              </a:rPr>
              <a:t>Segment</a:t>
            </a:r>
          </a:p>
        </p:txBody>
      </p:sp>
      <p:sp>
        <p:nvSpPr>
          <p:cNvPr id="25" name="Oval 24"/>
          <p:cNvSpPr/>
          <p:nvPr/>
        </p:nvSpPr>
        <p:spPr>
          <a:xfrm>
            <a:off x="7704937" y="1822043"/>
            <a:ext cx="1168400" cy="1168400"/>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sz="800" b="1" dirty="0" smtClean="0">
                <a:solidFill>
                  <a:schemeClr val="tx1"/>
                </a:solidFill>
                <a:latin typeface="Arial" pitchFamily="34" charset="0"/>
                <a:cs typeface="Arial" pitchFamily="34" charset="0"/>
              </a:rPr>
              <a:t>SEGMENT A</a:t>
            </a:r>
          </a:p>
          <a:p>
            <a:pPr algn="ctr"/>
            <a:endParaRPr lang="en-US" sz="800" dirty="0" smtClean="0">
              <a:solidFill>
                <a:schemeClr val="tx1"/>
              </a:solidFill>
              <a:latin typeface="Arial" pitchFamily="34" charset="0"/>
              <a:cs typeface="Arial" pitchFamily="34" charset="0"/>
            </a:endParaRPr>
          </a:p>
          <a:p>
            <a:pPr algn="ctr"/>
            <a:r>
              <a:rPr lang="en-US" sz="800" dirty="0" smtClean="0">
                <a:solidFill>
                  <a:schemeClr val="tx1"/>
                </a:solidFill>
                <a:latin typeface="Arial" pitchFamily="34" charset="0"/>
                <a:cs typeface="Arial" pitchFamily="34" charset="0"/>
              </a:rPr>
              <a:t>Urban Homeowners Male 18-49</a:t>
            </a:r>
          </a:p>
          <a:p>
            <a:pPr algn="ctr"/>
            <a:r>
              <a:rPr lang="en-US" sz="800" dirty="0" smtClean="0">
                <a:solidFill>
                  <a:schemeClr val="tx1"/>
                </a:solidFill>
                <a:latin typeface="Arial" pitchFamily="34" charset="0"/>
                <a:cs typeface="Arial" pitchFamily="34" charset="0"/>
              </a:rPr>
              <a:t>With 1+ Dog(s)</a:t>
            </a:r>
          </a:p>
          <a:p>
            <a:pPr algn="ctr"/>
            <a:endParaRPr lang="en-US" sz="800" dirty="0" smtClean="0">
              <a:solidFill>
                <a:schemeClr val="tx1"/>
              </a:solidFill>
              <a:latin typeface="Arial" pitchFamily="34" charset="0"/>
              <a:cs typeface="Arial" pitchFamily="34" charset="0"/>
            </a:endParaRPr>
          </a:p>
          <a:p>
            <a:pPr algn="ctr"/>
            <a:endParaRPr lang="en-US" sz="800" dirty="0" smtClean="0">
              <a:solidFill>
                <a:schemeClr val="tx1"/>
              </a:solidFill>
              <a:latin typeface="Arial" pitchFamily="34" charset="0"/>
              <a:cs typeface="Arial" pitchFamily="34" charset="0"/>
            </a:endParaRPr>
          </a:p>
        </p:txBody>
      </p:sp>
      <p:sp>
        <p:nvSpPr>
          <p:cNvPr id="26" name="Oval 25"/>
          <p:cNvSpPr/>
          <p:nvPr/>
        </p:nvSpPr>
        <p:spPr>
          <a:xfrm>
            <a:off x="7818039" y="3064007"/>
            <a:ext cx="990600" cy="990600"/>
          </a:xfrm>
          <a:prstGeom prst="ellipse">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sz="800" b="1" dirty="0" smtClean="0">
                <a:solidFill>
                  <a:schemeClr val="tx1"/>
                </a:solidFill>
                <a:latin typeface="Arial" pitchFamily="34" charset="0"/>
                <a:cs typeface="Arial" pitchFamily="34" charset="0"/>
              </a:rPr>
              <a:t>SEGMENT B</a:t>
            </a:r>
          </a:p>
          <a:p>
            <a:pPr algn="ctr"/>
            <a:endParaRPr lang="en-US" sz="800" dirty="0" smtClean="0">
              <a:solidFill>
                <a:schemeClr val="tx1"/>
              </a:solidFill>
              <a:latin typeface="Arial" pitchFamily="34" charset="0"/>
              <a:cs typeface="Arial" pitchFamily="34" charset="0"/>
            </a:endParaRPr>
          </a:p>
          <a:p>
            <a:pPr algn="ctr"/>
            <a:r>
              <a:rPr lang="en-US" sz="800" dirty="0" smtClean="0">
                <a:solidFill>
                  <a:schemeClr val="tx1"/>
                </a:solidFill>
                <a:latin typeface="Arial" pitchFamily="34" charset="0"/>
                <a:cs typeface="Arial" pitchFamily="34" charset="0"/>
              </a:rPr>
              <a:t>Suburban Homeowners</a:t>
            </a:r>
          </a:p>
          <a:p>
            <a:pPr algn="ctr"/>
            <a:r>
              <a:rPr lang="en-US" sz="800" dirty="0" smtClean="0">
                <a:solidFill>
                  <a:schemeClr val="tx1"/>
                </a:solidFill>
                <a:latin typeface="Arial" pitchFamily="34" charset="0"/>
                <a:cs typeface="Arial" pitchFamily="34" charset="0"/>
              </a:rPr>
              <a:t>Married Males </a:t>
            </a:r>
          </a:p>
          <a:p>
            <a:pPr algn="ctr"/>
            <a:r>
              <a:rPr lang="en-US" sz="800" dirty="0" smtClean="0">
                <a:solidFill>
                  <a:schemeClr val="tx1"/>
                </a:solidFill>
                <a:latin typeface="Arial" pitchFamily="34" charset="0"/>
                <a:cs typeface="Arial" pitchFamily="34" charset="0"/>
              </a:rPr>
              <a:t>With 2+ Dogs</a:t>
            </a:r>
          </a:p>
        </p:txBody>
      </p:sp>
      <p:grpSp>
        <p:nvGrpSpPr>
          <p:cNvPr id="16" name="Group 15"/>
          <p:cNvGrpSpPr/>
          <p:nvPr/>
        </p:nvGrpSpPr>
        <p:grpSpPr>
          <a:xfrm>
            <a:off x="631884" y="1282292"/>
            <a:ext cx="3484712" cy="3175000"/>
            <a:chOff x="361221" y="4471720"/>
            <a:chExt cx="3484712" cy="3175000"/>
          </a:xfrm>
        </p:grpSpPr>
        <p:sp>
          <p:nvSpPr>
            <p:cNvPr id="14" name="Rectangle 13"/>
            <p:cNvSpPr/>
            <p:nvPr/>
          </p:nvSpPr>
          <p:spPr>
            <a:xfrm>
              <a:off x="853228" y="4537696"/>
              <a:ext cx="1261872" cy="315024"/>
            </a:xfrm>
            <a:prstGeom prst="rect">
              <a:avLst/>
            </a:prstGeom>
            <a:solidFill>
              <a:schemeClr val="tx1">
                <a:lumMod val="85000"/>
                <a:lumOff val="1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smtClean="0">
                  <a:solidFill>
                    <a:schemeClr val="bg1"/>
                  </a:solidFill>
                  <a:latin typeface="Arial" pitchFamily="34" charset="0"/>
                  <a:cs typeface="Arial" pitchFamily="34" charset="0"/>
                </a:rPr>
                <a:t>Persona</a:t>
              </a:r>
            </a:p>
          </p:txBody>
        </p:sp>
        <p:sp>
          <p:nvSpPr>
            <p:cNvPr id="17" name="TextBox 16"/>
            <p:cNvSpPr txBox="1"/>
            <p:nvPr/>
          </p:nvSpPr>
          <p:spPr>
            <a:xfrm>
              <a:off x="361221" y="5241374"/>
              <a:ext cx="2245989" cy="1847744"/>
            </a:xfrm>
            <a:prstGeom prst="rect">
              <a:avLst/>
            </a:prstGeom>
            <a:noFill/>
            <a:ln>
              <a:noFill/>
            </a:ln>
          </p:spPr>
          <p:txBody>
            <a:bodyPr wrap="none" lIns="0" tIns="0" rIns="0" bIns="0" rtlCol="0">
              <a:noAutofit/>
            </a:bodyPr>
            <a:lstStyle/>
            <a:p>
              <a:pPr indent="-192024" algn="l">
                <a:buFont typeface="Arial"/>
                <a:buChar char="•"/>
              </a:pPr>
              <a:r>
                <a:rPr lang="en-US" sz="1400" dirty="0" smtClean="0">
                  <a:solidFill>
                    <a:schemeClr val="tx1">
                      <a:lumMod val="65000"/>
                      <a:lumOff val="35000"/>
                    </a:schemeClr>
                  </a:solidFill>
                  <a:latin typeface="+mn-lt"/>
                  <a:cs typeface="Skippy Sharpie"/>
                </a:rPr>
                <a:t>Research-driven</a:t>
              </a:r>
            </a:p>
            <a:p>
              <a:pPr indent="-192024" algn="l">
                <a:buFont typeface="Arial"/>
                <a:buChar char="•"/>
              </a:pPr>
              <a:r>
                <a:rPr lang="en-US" sz="1400" dirty="0" smtClean="0">
                  <a:solidFill>
                    <a:schemeClr val="tx1">
                      <a:lumMod val="65000"/>
                      <a:lumOff val="35000"/>
                    </a:schemeClr>
                  </a:solidFill>
                  <a:latin typeface="+mn-lt"/>
                  <a:cs typeface="Skippy Sharpie"/>
                </a:rPr>
                <a:t>Used to design experiences</a:t>
              </a:r>
            </a:p>
            <a:p>
              <a:pPr indent="-192024" algn="l">
                <a:buFont typeface="Arial"/>
                <a:buChar char="•"/>
              </a:pPr>
              <a:r>
                <a:rPr lang="en-US" sz="1400" dirty="0" smtClean="0">
                  <a:solidFill>
                    <a:schemeClr val="tx1">
                      <a:lumMod val="65000"/>
                      <a:lumOff val="35000"/>
                    </a:schemeClr>
                  </a:solidFill>
                  <a:latin typeface="+mn-lt"/>
                  <a:cs typeface="Skippy Sharpie"/>
                </a:rPr>
                <a:t>Representative of an </a:t>
              </a:r>
              <a:br>
                <a:rPr lang="en-US" sz="1400" dirty="0" smtClean="0">
                  <a:solidFill>
                    <a:schemeClr val="tx1">
                      <a:lumMod val="65000"/>
                      <a:lumOff val="35000"/>
                    </a:schemeClr>
                  </a:solidFill>
                  <a:latin typeface="+mn-lt"/>
                  <a:cs typeface="Skippy Sharpie"/>
                </a:rPr>
              </a:br>
              <a:r>
                <a:rPr lang="en-US" sz="1400" dirty="0" smtClean="0">
                  <a:solidFill>
                    <a:schemeClr val="tx1">
                      <a:lumMod val="65000"/>
                      <a:lumOff val="35000"/>
                    </a:schemeClr>
                  </a:solidFill>
                  <a:latin typeface="+mn-lt"/>
                  <a:cs typeface="Skippy Sharpie"/>
                </a:rPr>
                <a:t>     individual customer</a:t>
              </a:r>
            </a:p>
            <a:p>
              <a:pPr indent="-192024" algn="l">
                <a:buFont typeface="Arial"/>
                <a:buChar char="•"/>
              </a:pPr>
              <a:r>
                <a:rPr lang="en-US" sz="1400" dirty="0" smtClean="0">
                  <a:solidFill>
                    <a:schemeClr val="tx1">
                      <a:lumMod val="65000"/>
                      <a:lumOff val="35000"/>
                    </a:schemeClr>
                  </a:solidFill>
                  <a:latin typeface="+mn-lt"/>
                  <a:cs typeface="Skippy Sharpie"/>
                </a:rPr>
                <a:t>Relatable &amp; real</a:t>
              </a:r>
            </a:p>
            <a:p>
              <a:pPr indent="-192024" algn="l">
                <a:buFont typeface="Arial"/>
                <a:buChar char="•"/>
              </a:pPr>
              <a:r>
                <a:rPr lang="en-US" sz="1400" dirty="0" smtClean="0">
                  <a:solidFill>
                    <a:schemeClr val="tx1">
                      <a:lumMod val="65000"/>
                      <a:lumOff val="35000"/>
                    </a:schemeClr>
                  </a:solidFill>
                  <a:latin typeface="+mn-lt"/>
                  <a:cs typeface="Skippy Sharpie"/>
                </a:rPr>
                <a:t>May belong to one of your</a:t>
              </a:r>
              <a:br>
                <a:rPr lang="en-US" sz="1400" dirty="0" smtClean="0">
                  <a:solidFill>
                    <a:schemeClr val="tx1">
                      <a:lumMod val="65000"/>
                      <a:lumOff val="35000"/>
                    </a:schemeClr>
                  </a:solidFill>
                  <a:latin typeface="+mn-lt"/>
                  <a:cs typeface="Skippy Sharpie"/>
                </a:rPr>
              </a:br>
              <a:r>
                <a:rPr lang="en-US" sz="1400" dirty="0" smtClean="0">
                  <a:solidFill>
                    <a:schemeClr val="tx1">
                      <a:lumMod val="65000"/>
                      <a:lumOff val="35000"/>
                    </a:schemeClr>
                  </a:solidFill>
                  <a:latin typeface="+mn-lt"/>
                  <a:cs typeface="Skippy Sharpie"/>
                </a:rPr>
                <a:t>      segments</a:t>
              </a:r>
            </a:p>
            <a:p>
              <a:pPr indent="-192024" algn="l">
                <a:buFont typeface="Arial"/>
                <a:buChar char="•"/>
              </a:pPr>
              <a:r>
                <a:rPr lang="en-US" sz="1400" dirty="0" smtClean="0">
                  <a:solidFill>
                    <a:schemeClr val="tx1">
                      <a:lumMod val="65000"/>
                      <a:lumOff val="35000"/>
                    </a:schemeClr>
                  </a:solidFill>
                  <a:latin typeface="+mn-lt"/>
                  <a:cs typeface="Skippy Sharpie"/>
                </a:rPr>
                <a:t>Can be described in detail</a:t>
              </a:r>
            </a:p>
            <a:p>
              <a:pPr indent="-192024" algn="l">
                <a:buFont typeface="Arial"/>
                <a:buChar char="•"/>
              </a:pPr>
              <a:endParaRPr lang="en-US" sz="1400" dirty="0" smtClean="0">
                <a:solidFill>
                  <a:schemeClr val="tx1">
                    <a:lumMod val="65000"/>
                    <a:lumOff val="35000"/>
                  </a:schemeClr>
                </a:solidFill>
                <a:latin typeface="+mn-lt"/>
                <a:cs typeface="Skippy Sharpie"/>
              </a:endParaRPr>
            </a:p>
          </p:txBody>
        </p:sp>
        <p:sp>
          <p:nvSpPr>
            <p:cNvPr id="18" name="TextBox 17"/>
            <p:cNvSpPr txBox="1"/>
            <p:nvPr/>
          </p:nvSpPr>
          <p:spPr>
            <a:xfrm>
              <a:off x="594910" y="7277319"/>
              <a:ext cx="2245989" cy="369401"/>
            </a:xfrm>
            <a:prstGeom prst="rect">
              <a:avLst/>
            </a:prstGeom>
            <a:noFill/>
            <a:ln>
              <a:noFill/>
            </a:ln>
          </p:spPr>
          <p:txBody>
            <a:bodyPr wrap="none" lIns="0" tIns="0" rIns="0" bIns="0" rtlCol="0">
              <a:noAutofit/>
            </a:bodyPr>
            <a:lstStyle/>
            <a:p>
              <a:pPr algn="l"/>
              <a:r>
                <a:rPr lang="en-US" sz="1400" b="1" dirty="0" smtClean="0">
                  <a:solidFill>
                    <a:schemeClr val="tx2"/>
                  </a:solidFill>
                  <a:latin typeface="+mn-lt"/>
                  <a:cs typeface="Skippy Sharpie"/>
                </a:rPr>
                <a:t>Humanize &amp; Connect</a:t>
              </a:r>
            </a:p>
            <a:p>
              <a:pPr indent="-192024" algn="l">
                <a:buFont typeface="Arial"/>
                <a:buChar char="•"/>
              </a:pPr>
              <a:endParaRPr lang="en-US" sz="1400" dirty="0" smtClean="0">
                <a:solidFill>
                  <a:schemeClr val="tx2"/>
                </a:solidFill>
                <a:latin typeface="+mn-lt"/>
                <a:cs typeface="Skippy Sharpie"/>
              </a:endParaRPr>
            </a:p>
          </p:txBody>
        </p:sp>
        <p:pic>
          <p:nvPicPr>
            <p:cNvPr id="38914" name="Picture 2" descr="http://washingtonphotographer.com/DC_headshot_photographers_4.jpg"/>
            <p:cNvPicPr>
              <a:picLocks noChangeAspect="1" noChangeArrowheads="1"/>
            </p:cNvPicPr>
            <p:nvPr/>
          </p:nvPicPr>
          <p:blipFill>
            <a:blip r:embed="rId3" cstate="print"/>
            <a:srcRect/>
            <a:stretch>
              <a:fillRect/>
            </a:stretch>
          </p:blipFill>
          <p:spPr bwMode="auto">
            <a:xfrm rot="21391337">
              <a:off x="3173132" y="4471720"/>
              <a:ext cx="643191" cy="965200"/>
            </a:xfrm>
            <a:prstGeom prst="rect">
              <a:avLst/>
            </a:prstGeom>
            <a:noFill/>
            <a:effectLst>
              <a:outerShdw blurRad="50800" dist="38100" dir="5400000" algn="t" rotWithShape="0">
                <a:prstClr val="black">
                  <a:alpha val="40000"/>
                </a:prstClr>
              </a:outerShdw>
            </a:effectLst>
          </p:spPr>
        </p:pic>
        <p:pic>
          <p:nvPicPr>
            <p:cNvPr id="38916" name="Picture 4" descr="http://storypartnersdc.com/content/uploads/2014/03/AndrewFimka_Headshot_ForWeb.jpg"/>
            <p:cNvPicPr>
              <a:picLocks noChangeAspect="1" noChangeArrowheads="1"/>
            </p:cNvPicPr>
            <p:nvPr/>
          </p:nvPicPr>
          <p:blipFill>
            <a:blip r:embed="rId4" cstate="print"/>
            <a:srcRect/>
            <a:stretch>
              <a:fillRect/>
            </a:stretch>
          </p:blipFill>
          <p:spPr bwMode="auto">
            <a:xfrm rot="361251">
              <a:off x="2887083" y="5328970"/>
              <a:ext cx="958850" cy="787400"/>
            </a:xfrm>
            <a:prstGeom prst="rect">
              <a:avLst/>
            </a:prstGeom>
            <a:noFill/>
            <a:effectLst>
              <a:outerShdw blurRad="50800" dist="38100" dir="5400000" algn="t" rotWithShape="0">
                <a:prstClr val="black">
                  <a:alpha val="40000"/>
                </a:prstClr>
              </a:outerShdw>
            </a:effectLst>
          </p:spPr>
        </p:pic>
        <p:pic>
          <p:nvPicPr>
            <p:cNvPr id="38918" name="Picture 6" descr="http://www.headshotfactoryorlando.com/wp-content/uploads/2013/09/Headshot-Factory-Corporate_Sample_3888-GP.jpg"/>
            <p:cNvPicPr>
              <a:picLocks noChangeAspect="1" noChangeArrowheads="1"/>
            </p:cNvPicPr>
            <p:nvPr/>
          </p:nvPicPr>
          <p:blipFill>
            <a:blip r:embed="rId5" cstate="print"/>
            <a:srcRect/>
            <a:stretch>
              <a:fillRect/>
            </a:stretch>
          </p:blipFill>
          <p:spPr bwMode="auto">
            <a:xfrm>
              <a:off x="3085371" y="6093394"/>
              <a:ext cx="612474" cy="922401"/>
            </a:xfrm>
            <a:prstGeom prst="rect">
              <a:avLst/>
            </a:prstGeom>
            <a:noFill/>
            <a:effectLst>
              <a:outerShdw blurRad="50800" dist="38100" dir="5400000" algn="t" rotWithShape="0">
                <a:prstClr val="black">
                  <a:alpha val="40000"/>
                </a:prstClr>
              </a:outerShdw>
            </a:effectLst>
          </p:spPr>
        </p:pic>
      </p:grpSp>
    </p:spTree>
    <p:extLst>
      <p:ext uri="{BB962C8B-B14F-4D97-AF65-F5344CB8AC3E}">
        <p14:creationId xmlns:p14="http://schemas.microsoft.com/office/powerpoint/2010/main" val="1546812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673" y="256785"/>
            <a:ext cx="2517883" cy="845506"/>
          </a:xfrm>
        </p:spPr>
        <p:txBody>
          <a:bodyPr/>
          <a:lstStyle/>
          <a:p>
            <a:pPr algn="ctr"/>
            <a:r>
              <a:rPr lang="en-US" sz="2400" dirty="0" smtClean="0"/>
              <a:t>Define Your Persona</a:t>
            </a:r>
            <a:endParaRPr lang="en-US" sz="2400" dirty="0"/>
          </a:p>
        </p:txBody>
      </p:sp>
      <p:graphicFrame>
        <p:nvGraphicFramePr>
          <p:cNvPr id="6" name="Content Placeholder 5"/>
          <p:cNvGraphicFramePr>
            <a:graphicFrameLocks noGrp="1"/>
          </p:cNvGraphicFramePr>
          <p:nvPr>
            <p:ph sz="half" idx="2"/>
          </p:nvPr>
        </p:nvGraphicFramePr>
        <p:xfrm>
          <a:off x="3600450" y="342901"/>
          <a:ext cx="5048250" cy="4655969"/>
        </p:xfrm>
        <a:graphic>
          <a:graphicData uri="http://schemas.openxmlformats.org/drawingml/2006/table">
            <a:tbl>
              <a:tblPr bandRow="1">
                <a:tableStyleId>{5C22544A-7EE6-4342-B048-85BDC9FD1C3A}</a:tableStyleId>
              </a:tblPr>
              <a:tblGrid>
                <a:gridCol w="395353"/>
                <a:gridCol w="1702425"/>
                <a:gridCol w="2950472"/>
              </a:tblGrid>
              <a:tr h="287728">
                <a:tc rowSpan="3">
                  <a:txBody>
                    <a:bodyPr/>
                    <a:lstStyle/>
                    <a:p>
                      <a:pPr marL="0" marR="0" algn="ctr">
                        <a:lnSpc>
                          <a:spcPct val="115000"/>
                        </a:lnSpc>
                        <a:spcBef>
                          <a:spcPts val="600"/>
                        </a:spcBef>
                        <a:spcAft>
                          <a:spcPts val="600"/>
                        </a:spcAft>
                      </a:pPr>
                      <a:r>
                        <a:rPr lang="en-US" sz="1000" b="0" dirty="0" smtClean="0">
                          <a:latin typeface="Arial Black" pitchFamily="34" charset="0"/>
                          <a:ea typeface="Calibri"/>
                          <a:cs typeface="Times New Roman"/>
                        </a:rPr>
                        <a:t>PROFILE</a:t>
                      </a:r>
                      <a:endParaRPr lang="en-US" sz="1000" b="0" dirty="0">
                        <a:latin typeface="Arial Black" pitchFamily="34" charset="0"/>
                        <a:ea typeface="Calibri"/>
                        <a:cs typeface="Times New Roman"/>
                      </a:endParaRPr>
                    </a:p>
                  </a:txBody>
                  <a:tcPr marL="68580" marR="68580" marT="0" marB="0" vert="vert270" anchor="ctr"/>
                </a:tc>
                <a:tc>
                  <a:txBody>
                    <a:bodyPr/>
                    <a:lstStyle/>
                    <a:p>
                      <a:pPr marL="0" marR="0">
                        <a:lnSpc>
                          <a:spcPct val="115000"/>
                        </a:lnSpc>
                        <a:spcBef>
                          <a:spcPts val="600"/>
                        </a:spcBef>
                        <a:spcAft>
                          <a:spcPts val="600"/>
                        </a:spcAft>
                      </a:pPr>
                      <a:r>
                        <a:rPr lang="en-US" sz="1200" b="1" dirty="0">
                          <a:latin typeface="Calibri"/>
                          <a:ea typeface="Calibri"/>
                          <a:cs typeface="Times New Roman"/>
                        </a:rPr>
                        <a:t>Location</a:t>
                      </a:r>
                      <a:endParaRPr lang="en-US" sz="1050" dirty="0">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Where does he/she live &amp; work?</a:t>
                      </a:r>
                      <a:endParaRPr lang="en-US" sz="1050" i="1" kern="1200" dirty="0">
                        <a:solidFill>
                          <a:schemeClr val="dk1"/>
                        </a:solidFill>
                        <a:latin typeface="Calibri"/>
                        <a:ea typeface="Calibri"/>
                        <a:cs typeface="Times New Roman"/>
                      </a:endParaRPr>
                    </a:p>
                  </a:txBody>
                  <a:tcPr marL="68580" marR="68580" marT="0" marB="0" anchor="ctr"/>
                </a:tc>
              </a:tr>
              <a:tr h="528029">
                <a:tc vMerge="1">
                  <a:txBody>
                    <a:bodyPr/>
                    <a:lstStyle/>
                    <a:p>
                      <a:pPr marL="0" marR="0">
                        <a:lnSpc>
                          <a:spcPct val="115000"/>
                        </a:lnSpc>
                        <a:spcBef>
                          <a:spcPts val="600"/>
                        </a:spcBef>
                        <a:spcAft>
                          <a:spcPts val="600"/>
                        </a:spcAft>
                      </a:pPr>
                      <a:endParaRPr lang="en-US" sz="1050" dirty="0">
                        <a:latin typeface="Calibri"/>
                        <a:ea typeface="Calibri"/>
                        <a:cs typeface="Times New Roman"/>
                      </a:endParaRPr>
                    </a:p>
                  </a:txBody>
                  <a:tcPr marL="68580" marR="68580" marT="0" marB="0"/>
                </a:tc>
                <a:tc>
                  <a:txBody>
                    <a:bodyPr/>
                    <a:lstStyle/>
                    <a:p>
                      <a:pPr marL="0" marR="0">
                        <a:lnSpc>
                          <a:spcPct val="115000"/>
                        </a:lnSpc>
                        <a:spcBef>
                          <a:spcPts val="600"/>
                        </a:spcBef>
                        <a:spcAft>
                          <a:spcPts val="600"/>
                        </a:spcAft>
                      </a:pPr>
                      <a:r>
                        <a:rPr lang="en-US" sz="1200" b="1" dirty="0">
                          <a:latin typeface="Calibri"/>
                          <a:ea typeface="Calibri"/>
                          <a:cs typeface="Times New Roman"/>
                        </a:rPr>
                        <a:t>Professional </a:t>
                      </a:r>
                      <a:endParaRPr lang="en-US" sz="1050" dirty="0">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What is their job?  If B2B, add detail on role in decision making, influence, responsibilities</a:t>
                      </a:r>
                      <a:endParaRPr lang="en-US" sz="1050" i="1" kern="1200" dirty="0">
                        <a:solidFill>
                          <a:schemeClr val="dk1"/>
                        </a:solidFill>
                        <a:latin typeface="Calibri"/>
                        <a:ea typeface="Calibri"/>
                        <a:cs typeface="Times New Roman"/>
                      </a:endParaRPr>
                    </a:p>
                  </a:txBody>
                  <a:tcPr marL="68580" marR="68580" marT="0" marB="0" anchor="ctr"/>
                </a:tc>
              </a:tr>
              <a:tr h="306292">
                <a:tc vMerge="1">
                  <a:txBody>
                    <a:bodyPr/>
                    <a:lstStyle/>
                    <a:p>
                      <a:pPr marL="0" marR="0">
                        <a:lnSpc>
                          <a:spcPct val="115000"/>
                        </a:lnSpc>
                        <a:spcBef>
                          <a:spcPts val="600"/>
                        </a:spcBef>
                        <a:spcAft>
                          <a:spcPts val="600"/>
                        </a:spcAft>
                      </a:pPr>
                      <a:endParaRPr lang="en-US" sz="1050" dirty="0">
                        <a:latin typeface="Calibri"/>
                        <a:ea typeface="Calibri"/>
                        <a:cs typeface="Times New Roman"/>
                      </a:endParaRPr>
                    </a:p>
                  </a:txBody>
                  <a:tcPr marL="68580" marR="68580" marT="0" marB="0"/>
                </a:tc>
                <a:tc>
                  <a:txBody>
                    <a:bodyPr/>
                    <a:lstStyle/>
                    <a:p>
                      <a:pPr marL="0" marR="0">
                        <a:lnSpc>
                          <a:spcPct val="115000"/>
                        </a:lnSpc>
                        <a:spcBef>
                          <a:spcPts val="600"/>
                        </a:spcBef>
                        <a:spcAft>
                          <a:spcPts val="600"/>
                        </a:spcAft>
                      </a:pPr>
                      <a:r>
                        <a:rPr lang="en-US" sz="1200" b="1" dirty="0">
                          <a:latin typeface="Calibri"/>
                          <a:ea typeface="Calibri"/>
                          <a:cs typeface="Times New Roman"/>
                        </a:rPr>
                        <a:t>Education</a:t>
                      </a:r>
                      <a:endParaRPr lang="en-US" sz="1050" dirty="0">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Level and kind of schooling completed</a:t>
                      </a:r>
                      <a:endParaRPr lang="en-US" sz="1050" i="1" kern="1200" dirty="0">
                        <a:solidFill>
                          <a:schemeClr val="dk1"/>
                        </a:solidFill>
                        <a:latin typeface="Calibri"/>
                        <a:ea typeface="Calibri"/>
                        <a:cs typeface="Times New Roman"/>
                      </a:endParaRPr>
                    </a:p>
                  </a:txBody>
                  <a:tcPr marL="68580" marR="68580" marT="0" marB="0" anchor="ctr"/>
                </a:tc>
              </a:tr>
              <a:tr h="620634">
                <a:tc rowSpan="4">
                  <a:txBody>
                    <a:bodyPr/>
                    <a:lstStyle/>
                    <a:p>
                      <a:pPr marL="0" marR="0" algn="ctr">
                        <a:lnSpc>
                          <a:spcPct val="115000"/>
                        </a:lnSpc>
                        <a:spcBef>
                          <a:spcPts val="600"/>
                        </a:spcBef>
                        <a:spcAft>
                          <a:spcPts val="600"/>
                        </a:spcAft>
                      </a:pPr>
                      <a:r>
                        <a:rPr lang="en-US" sz="1000" b="0" dirty="0" smtClean="0">
                          <a:latin typeface="Arial Black" pitchFamily="34" charset="0"/>
                          <a:ea typeface="Calibri"/>
                          <a:cs typeface="Times New Roman"/>
                        </a:rPr>
                        <a:t>BEHAVIORS</a:t>
                      </a:r>
                      <a:endParaRPr lang="en-US" sz="1000" b="0" dirty="0">
                        <a:latin typeface="Arial Black" pitchFamily="34" charset="0"/>
                        <a:ea typeface="Calibri"/>
                        <a:cs typeface="Times New Roman"/>
                      </a:endParaRPr>
                    </a:p>
                  </a:txBody>
                  <a:tcPr marL="68580" marR="68580" marT="0" marB="0" vert="vert270" anchor="ctr"/>
                </a:tc>
                <a:tc>
                  <a:txBody>
                    <a:bodyPr/>
                    <a:lstStyle/>
                    <a:p>
                      <a:pPr marL="0" marR="0">
                        <a:lnSpc>
                          <a:spcPct val="115000"/>
                        </a:lnSpc>
                        <a:spcBef>
                          <a:spcPts val="600"/>
                        </a:spcBef>
                        <a:spcAft>
                          <a:spcPts val="600"/>
                        </a:spcAft>
                      </a:pPr>
                      <a:r>
                        <a:rPr lang="en-US" sz="1200" b="1" dirty="0" smtClean="0">
                          <a:latin typeface="Calibri"/>
                          <a:ea typeface="Calibri"/>
                          <a:cs typeface="Times New Roman"/>
                        </a:rPr>
                        <a:t>Usage</a:t>
                      </a:r>
                      <a:r>
                        <a:rPr lang="en-US" sz="1200" b="1" baseline="0" dirty="0" smtClean="0">
                          <a:latin typeface="Calibri"/>
                          <a:ea typeface="Calibri"/>
                          <a:cs typeface="Times New Roman"/>
                        </a:rPr>
                        <a:t> &amp; loyalty</a:t>
                      </a:r>
                      <a:endParaRPr lang="en-US" sz="1050" dirty="0">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Type of usage, online stats, how they engage with us, behavior, usage rate, how loyal</a:t>
                      </a:r>
                      <a:endParaRPr lang="en-US" sz="1050" i="1" kern="1200" dirty="0">
                        <a:solidFill>
                          <a:schemeClr val="dk1"/>
                        </a:solidFill>
                        <a:latin typeface="Calibri"/>
                        <a:ea typeface="Calibri"/>
                        <a:cs typeface="Times New Roman"/>
                      </a:endParaRPr>
                    </a:p>
                  </a:txBody>
                  <a:tcPr marL="68580" marR="68580" marT="0" marB="0" anchor="ctr"/>
                </a:tc>
              </a:tr>
              <a:tr h="419622">
                <a:tc vMerge="1">
                  <a:txBody>
                    <a:bodyPr/>
                    <a:lstStyle/>
                    <a:p>
                      <a:pPr marL="0" marR="0">
                        <a:lnSpc>
                          <a:spcPct val="115000"/>
                        </a:lnSpc>
                        <a:spcBef>
                          <a:spcPts val="600"/>
                        </a:spcBef>
                        <a:spcAft>
                          <a:spcPts val="600"/>
                        </a:spcAft>
                      </a:pPr>
                      <a:endParaRPr lang="en-US" sz="1050" dirty="0">
                        <a:latin typeface="Calibri"/>
                        <a:ea typeface="Calibri"/>
                        <a:cs typeface="Times New Roman"/>
                      </a:endParaRPr>
                    </a:p>
                  </a:txBody>
                  <a:tcPr marL="68580" marR="68580" marT="0" marB="0"/>
                </a:tc>
                <a:tc>
                  <a:txBody>
                    <a:bodyPr/>
                    <a:lstStyle/>
                    <a:p>
                      <a:pPr marL="0" marR="0">
                        <a:lnSpc>
                          <a:spcPct val="115000"/>
                        </a:lnSpc>
                        <a:spcBef>
                          <a:spcPts val="600"/>
                        </a:spcBef>
                        <a:spcAft>
                          <a:spcPts val="600"/>
                        </a:spcAft>
                      </a:pPr>
                      <a:r>
                        <a:rPr lang="en-US" sz="1200" b="1" dirty="0" smtClean="0">
                          <a:latin typeface="Calibri"/>
                          <a:ea typeface="Calibri"/>
                          <a:cs typeface="Times New Roman"/>
                        </a:rPr>
                        <a:t>Attitude &amp; Beliefs</a:t>
                      </a:r>
                      <a:endParaRPr lang="en-US" sz="1050" dirty="0">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What does he/she think of us?  The category?</a:t>
                      </a:r>
                      <a:endParaRPr lang="en-US" sz="1050" i="1" kern="1200" dirty="0">
                        <a:solidFill>
                          <a:schemeClr val="dk1"/>
                        </a:solidFill>
                        <a:latin typeface="Calibri"/>
                        <a:ea typeface="Calibri"/>
                        <a:cs typeface="Times New Roman"/>
                      </a:endParaRPr>
                    </a:p>
                  </a:txBody>
                  <a:tcPr marL="68580" marR="68580" marT="0" marB="0" anchor="ctr"/>
                </a:tc>
              </a:tr>
              <a:tr h="558869">
                <a:tc vMerge="1">
                  <a:txBody>
                    <a:bodyPr/>
                    <a:lstStyle/>
                    <a:p>
                      <a:pPr marL="0" marR="0">
                        <a:lnSpc>
                          <a:spcPct val="115000"/>
                        </a:lnSpc>
                        <a:spcBef>
                          <a:spcPts val="600"/>
                        </a:spcBef>
                        <a:spcAft>
                          <a:spcPts val="600"/>
                        </a:spcAft>
                      </a:pPr>
                      <a:endParaRPr lang="en-US" sz="1050" dirty="0">
                        <a:latin typeface="Calibri"/>
                        <a:ea typeface="Calibri"/>
                        <a:cs typeface="Times New Roman"/>
                      </a:endParaRPr>
                    </a:p>
                  </a:txBody>
                  <a:tcPr marL="68580" marR="68580" marT="0" marB="0"/>
                </a:tc>
                <a:tc>
                  <a:txBody>
                    <a:bodyPr/>
                    <a:lstStyle/>
                    <a:p>
                      <a:pPr marL="0" marR="0">
                        <a:lnSpc>
                          <a:spcPct val="115000"/>
                        </a:lnSpc>
                        <a:spcBef>
                          <a:spcPts val="600"/>
                        </a:spcBef>
                        <a:spcAft>
                          <a:spcPts val="600"/>
                        </a:spcAft>
                      </a:pPr>
                      <a:r>
                        <a:rPr lang="en-US" sz="1200" b="1" dirty="0" smtClean="0">
                          <a:latin typeface="Calibri"/>
                          <a:ea typeface="Calibri"/>
                          <a:cs typeface="Times New Roman"/>
                        </a:rPr>
                        <a:t>Lifestyle</a:t>
                      </a:r>
                      <a:endParaRPr lang="en-US" sz="1050" dirty="0">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Social group, status, openness</a:t>
                      </a:r>
                      <a:r>
                        <a:rPr lang="en-US" sz="1050" i="1" kern="1200" baseline="0" dirty="0" smtClean="0">
                          <a:solidFill>
                            <a:schemeClr val="dk1"/>
                          </a:solidFill>
                          <a:latin typeface="Calibri"/>
                          <a:ea typeface="Calibri"/>
                          <a:cs typeface="Times New Roman"/>
                        </a:rPr>
                        <a:t> to innovation, media habits, proficiency</a:t>
                      </a:r>
                      <a:endParaRPr lang="en-US" sz="1050" i="1" kern="1200" dirty="0">
                        <a:solidFill>
                          <a:schemeClr val="dk1"/>
                        </a:solidFill>
                        <a:latin typeface="Calibri"/>
                        <a:ea typeface="Calibri"/>
                        <a:cs typeface="Times New Roman"/>
                      </a:endParaRPr>
                    </a:p>
                  </a:txBody>
                  <a:tcPr marL="68580" marR="68580" marT="0" marB="0" anchor="ctr"/>
                </a:tc>
              </a:tr>
              <a:tr h="505843">
                <a:tc vMerge="1">
                  <a:txBody>
                    <a:bodyPr/>
                    <a:lstStyle/>
                    <a:p>
                      <a:pPr marL="0" marR="0">
                        <a:lnSpc>
                          <a:spcPct val="115000"/>
                        </a:lnSpc>
                        <a:spcBef>
                          <a:spcPts val="600"/>
                        </a:spcBef>
                        <a:spcAft>
                          <a:spcPts val="600"/>
                        </a:spcAft>
                      </a:pPr>
                      <a:endParaRPr lang="en-US" sz="1050" dirty="0">
                        <a:latin typeface="Calibri"/>
                        <a:ea typeface="Calibri"/>
                        <a:cs typeface="Times New Roman"/>
                      </a:endParaRPr>
                    </a:p>
                  </a:txBody>
                  <a:tcPr marL="68580" marR="68580" marT="0" marB="0"/>
                </a:tc>
                <a:tc>
                  <a:txBody>
                    <a:bodyPr/>
                    <a:lstStyle/>
                    <a:p>
                      <a:pPr marL="0" marR="0" algn="l" defTabSz="571049" rtl="0" eaLnBrk="1" latinLnBrk="0" hangingPunct="1">
                        <a:lnSpc>
                          <a:spcPct val="115000"/>
                        </a:lnSpc>
                        <a:spcBef>
                          <a:spcPts val="600"/>
                        </a:spcBef>
                        <a:spcAft>
                          <a:spcPts val="600"/>
                        </a:spcAft>
                      </a:pPr>
                      <a:r>
                        <a:rPr lang="en-US" sz="1200" b="1" kern="1200" dirty="0" smtClean="0">
                          <a:solidFill>
                            <a:schemeClr val="dk1"/>
                          </a:solidFill>
                          <a:latin typeface="Calibri"/>
                          <a:ea typeface="Calibri"/>
                          <a:cs typeface="Times New Roman"/>
                        </a:rPr>
                        <a:t>Interests &amp; Hobbies</a:t>
                      </a:r>
                      <a:endParaRPr lang="en-US" sz="1200" b="1" kern="1200" dirty="0">
                        <a:solidFill>
                          <a:schemeClr val="dk1"/>
                        </a:solidFill>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What does he/she do in their free time, how important is that to them?</a:t>
                      </a:r>
                      <a:endParaRPr lang="en-US" sz="1050" i="1" kern="1200" dirty="0">
                        <a:solidFill>
                          <a:schemeClr val="dk1"/>
                        </a:solidFill>
                        <a:latin typeface="Calibri"/>
                        <a:ea typeface="Calibri"/>
                        <a:cs typeface="Times New Roman"/>
                      </a:endParaRPr>
                    </a:p>
                  </a:txBody>
                  <a:tcPr marL="68580" marR="68580" marT="0" marB="0" anchor="ctr"/>
                </a:tc>
              </a:tr>
              <a:tr h="487369">
                <a:tc rowSpan="3">
                  <a:txBody>
                    <a:bodyPr/>
                    <a:lstStyle/>
                    <a:p>
                      <a:pPr marL="0" marR="0" algn="ctr" defTabSz="571049" rtl="0" eaLnBrk="1" latinLnBrk="0" hangingPunct="1">
                        <a:lnSpc>
                          <a:spcPct val="115000"/>
                        </a:lnSpc>
                        <a:spcBef>
                          <a:spcPts val="600"/>
                        </a:spcBef>
                        <a:spcAft>
                          <a:spcPts val="600"/>
                        </a:spcAft>
                      </a:pPr>
                      <a:r>
                        <a:rPr lang="en-US" sz="1000" b="0" kern="1200" dirty="0" smtClean="0">
                          <a:solidFill>
                            <a:schemeClr val="dk1"/>
                          </a:solidFill>
                          <a:latin typeface="Arial Black" pitchFamily="34" charset="0"/>
                          <a:ea typeface="Calibri"/>
                          <a:cs typeface="Times New Roman"/>
                        </a:rPr>
                        <a:t>NEEDS</a:t>
                      </a:r>
                      <a:endParaRPr lang="en-US" sz="1000" b="0" kern="1200" dirty="0">
                        <a:solidFill>
                          <a:schemeClr val="dk1"/>
                        </a:solidFill>
                        <a:latin typeface="Arial Black" pitchFamily="34" charset="0"/>
                        <a:ea typeface="Calibri"/>
                        <a:cs typeface="Times New Roman"/>
                      </a:endParaRPr>
                    </a:p>
                  </a:txBody>
                  <a:tcPr marL="68580" marR="68580" marT="0" marB="0" vert="vert270" anchor="ctr">
                    <a:solidFill>
                      <a:schemeClr val="accent4">
                        <a:lumMod val="40000"/>
                        <a:lumOff val="60000"/>
                      </a:schemeClr>
                    </a:solidFill>
                  </a:tcPr>
                </a:tc>
                <a:tc>
                  <a:txBody>
                    <a:bodyPr/>
                    <a:lstStyle/>
                    <a:p>
                      <a:pPr marL="0" marR="0" indent="0" algn="l" defTabSz="571049" rtl="0" eaLnBrk="1" fontAlgn="auto" latinLnBrk="0" hangingPunct="1">
                        <a:lnSpc>
                          <a:spcPct val="115000"/>
                        </a:lnSpc>
                        <a:spcBef>
                          <a:spcPts val="600"/>
                        </a:spcBef>
                        <a:spcAft>
                          <a:spcPts val="600"/>
                        </a:spcAft>
                        <a:buClrTx/>
                        <a:buSzTx/>
                        <a:buFontTx/>
                        <a:buNone/>
                        <a:tabLst/>
                        <a:defRPr/>
                      </a:pPr>
                      <a:r>
                        <a:rPr lang="en-US" sz="1200" b="1" kern="1200" dirty="0" smtClean="0">
                          <a:solidFill>
                            <a:schemeClr val="dk1"/>
                          </a:solidFill>
                          <a:latin typeface="Calibri"/>
                          <a:ea typeface="Calibri"/>
                          <a:cs typeface="Times New Roman"/>
                        </a:rPr>
                        <a:t>Usage Goals</a:t>
                      </a:r>
                      <a:endParaRPr lang="en-US" sz="1200" b="1" kern="1200" dirty="0">
                        <a:solidFill>
                          <a:schemeClr val="dk1"/>
                        </a:solidFill>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What is she/he looking to accomplish?  How important is</a:t>
                      </a:r>
                      <a:r>
                        <a:rPr lang="en-US" sz="1050" i="1" kern="1200" baseline="0" dirty="0" smtClean="0">
                          <a:solidFill>
                            <a:schemeClr val="dk1"/>
                          </a:solidFill>
                          <a:latin typeface="Calibri"/>
                          <a:ea typeface="Calibri"/>
                          <a:cs typeface="Times New Roman"/>
                        </a:rPr>
                        <a:t> it to them?</a:t>
                      </a:r>
                      <a:endParaRPr lang="en-US" sz="1050" i="1" kern="1200" dirty="0">
                        <a:solidFill>
                          <a:schemeClr val="dk1"/>
                        </a:solidFill>
                        <a:latin typeface="Calibri"/>
                        <a:ea typeface="Calibri"/>
                        <a:cs typeface="Times New Roman"/>
                      </a:endParaRPr>
                    </a:p>
                  </a:txBody>
                  <a:tcPr marL="68580" marR="68580" marT="0" marB="0" anchor="ctr"/>
                </a:tc>
              </a:tr>
              <a:tr h="557408">
                <a:tc vMerge="1">
                  <a:txBody>
                    <a:bodyPr/>
                    <a:lstStyle/>
                    <a:p>
                      <a:pPr marL="0" marR="0" algn="ctr">
                        <a:lnSpc>
                          <a:spcPct val="115000"/>
                        </a:lnSpc>
                        <a:spcBef>
                          <a:spcPts val="600"/>
                        </a:spcBef>
                        <a:spcAft>
                          <a:spcPts val="600"/>
                        </a:spcAft>
                      </a:pPr>
                      <a:endParaRPr lang="en-US" sz="1000" b="0" dirty="0">
                        <a:latin typeface="Arial Black" pitchFamily="34" charset="0"/>
                        <a:ea typeface="Calibri"/>
                        <a:cs typeface="Times New Roman"/>
                      </a:endParaRPr>
                    </a:p>
                  </a:txBody>
                  <a:tcPr marL="68580" marR="68580" marT="0" marB="0" vert="vert270" anchor="ctr"/>
                </a:tc>
                <a:tc>
                  <a:txBody>
                    <a:bodyPr/>
                    <a:lstStyle/>
                    <a:p>
                      <a:pPr marL="0" marR="0">
                        <a:lnSpc>
                          <a:spcPct val="115000"/>
                        </a:lnSpc>
                        <a:spcBef>
                          <a:spcPts val="600"/>
                        </a:spcBef>
                        <a:spcAft>
                          <a:spcPts val="600"/>
                        </a:spcAft>
                      </a:pPr>
                      <a:r>
                        <a:rPr lang="en-US" sz="1200" b="1" dirty="0" smtClean="0">
                          <a:latin typeface="Calibri"/>
                          <a:ea typeface="Calibri"/>
                          <a:cs typeface="Times New Roman"/>
                        </a:rPr>
                        <a:t>Emotional Goals /</a:t>
                      </a:r>
                      <a:r>
                        <a:rPr lang="en-US" sz="1200" b="1" baseline="0" dirty="0" smtClean="0">
                          <a:latin typeface="Calibri"/>
                          <a:ea typeface="Calibri"/>
                          <a:cs typeface="Times New Roman"/>
                        </a:rPr>
                        <a:t> Quote</a:t>
                      </a:r>
                      <a:endParaRPr lang="en-US" sz="1050" dirty="0">
                        <a:latin typeface="Calibri"/>
                        <a:ea typeface="Calibri"/>
                        <a:cs typeface="Times New Roman"/>
                      </a:endParaRPr>
                    </a:p>
                  </a:txBody>
                  <a:tcPr marL="68580" marR="68580" marT="0" marB="0" anchor="ctr"/>
                </a:tc>
                <a:tc>
                  <a:txBody>
                    <a:bodyPr/>
                    <a:lstStyle/>
                    <a:p>
                      <a:pPr marL="0" marR="0">
                        <a:lnSpc>
                          <a:spcPct val="115000"/>
                        </a:lnSpc>
                        <a:spcBef>
                          <a:spcPts val="600"/>
                        </a:spcBef>
                        <a:spcAft>
                          <a:spcPts val="600"/>
                        </a:spcAft>
                      </a:pPr>
                      <a:r>
                        <a:rPr lang="en-US" sz="1050" i="1" dirty="0" smtClean="0">
                          <a:latin typeface="Calibri"/>
                          <a:ea typeface="Calibri"/>
                          <a:cs typeface="Times New Roman"/>
                        </a:rPr>
                        <a:t>What is at stake emotionally?  What would a</a:t>
                      </a:r>
                      <a:r>
                        <a:rPr lang="en-US" sz="1050" i="1" baseline="0" dirty="0" smtClean="0">
                          <a:latin typeface="Calibri"/>
                          <a:ea typeface="Calibri"/>
                          <a:cs typeface="Times New Roman"/>
                        </a:rPr>
                        <a:t> quote in their words say?</a:t>
                      </a:r>
                      <a:endParaRPr lang="en-US" sz="1050" i="1" dirty="0">
                        <a:latin typeface="Calibri"/>
                        <a:ea typeface="Calibri"/>
                        <a:cs typeface="Times New Roman"/>
                      </a:endParaRPr>
                    </a:p>
                  </a:txBody>
                  <a:tcPr marL="68580" marR="68580" marT="0" marB="0" anchor="ctr"/>
                </a:tc>
              </a:tr>
              <a:tr h="384175">
                <a:tc vMerge="1">
                  <a:txBody>
                    <a:bodyPr/>
                    <a:lstStyle/>
                    <a:p>
                      <a:pPr marL="0" marR="0">
                        <a:lnSpc>
                          <a:spcPct val="115000"/>
                        </a:lnSpc>
                        <a:spcBef>
                          <a:spcPts val="600"/>
                        </a:spcBef>
                        <a:spcAft>
                          <a:spcPts val="600"/>
                        </a:spcAft>
                      </a:pPr>
                      <a:endParaRPr lang="en-US" sz="1050" dirty="0">
                        <a:latin typeface="Calibri"/>
                        <a:ea typeface="Calibri"/>
                        <a:cs typeface="Times New Roman"/>
                      </a:endParaRPr>
                    </a:p>
                  </a:txBody>
                  <a:tcPr marL="68580" marR="68580" marT="0" marB="0"/>
                </a:tc>
                <a:tc>
                  <a:txBody>
                    <a:bodyPr/>
                    <a:lstStyle/>
                    <a:p>
                      <a:pPr marL="0" marR="0">
                        <a:lnSpc>
                          <a:spcPct val="115000"/>
                        </a:lnSpc>
                        <a:spcBef>
                          <a:spcPts val="600"/>
                        </a:spcBef>
                        <a:spcAft>
                          <a:spcPts val="600"/>
                        </a:spcAft>
                      </a:pPr>
                      <a:r>
                        <a:rPr lang="en-US" sz="1200" b="1" dirty="0" smtClean="0">
                          <a:latin typeface="Calibri"/>
                          <a:ea typeface="Calibri"/>
                          <a:cs typeface="Times New Roman"/>
                        </a:rPr>
                        <a:t>Motivations</a:t>
                      </a:r>
                      <a:r>
                        <a:rPr lang="en-US" sz="1200" b="1" baseline="0" dirty="0" smtClean="0">
                          <a:latin typeface="Calibri"/>
                          <a:ea typeface="Calibri"/>
                          <a:cs typeface="Times New Roman"/>
                        </a:rPr>
                        <a:t> &amp; Triggers</a:t>
                      </a:r>
                      <a:endParaRPr lang="en-US" sz="1050" dirty="0">
                        <a:latin typeface="Calibri"/>
                        <a:ea typeface="Calibri"/>
                        <a:cs typeface="Times New Roman"/>
                      </a:endParaRPr>
                    </a:p>
                  </a:txBody>
                  <a:tcPr marL="68580" marR="68580" marT="0" marB="0" anchor="ctr"/>
                </a:tc>
                <a:tc>
                  <a:txBody>
                    <a:bodyPr/>
                    <a:lstStyle/>
                    <a:p>
                      <a:pPr marL="0" marR="0">
                        <a:lnSpc>
                          <a:spcPct val="115000"/>
                        </a:lnSpc>
                        <a:spcBef>
                          <a:spcPts val="600"/>
                        </a:spcBef>
                        <a:spcAft>
                          <a:spcPts val="600"/>
                        </a:spcAft>
                      </a:pPr>
                      <a:r>
                        <a:rPr lang="en-US" sz="1050" i="1" kern="1200" dirty="0" smtClean="0">
                          <a:solidFill>
                            <a:schemeClr val="dk1"/>
                          </a:solidFill>
                          <a:latin typeface="Calibri"/>
                          <a:ea typeface="Calibri"/>
                          <a:cs typeface="Times New Roman"/>
                        </a:rPr>
                        <a:t>What motivates him/her, what makes them tick?</a:t>
                      </a:r>
                      <a:endParaRPr lang="en-US" sz="1050" i="1" kern="1200" dirty="0">
                        <a:solidFill>
                          <a:schemeClr val="dk1"/>
                        </a:solidFill>
                        <a:latin typeface="Calibri"/>
                        <a:ea typeface="Calibri"/>
                        <a:cs typeface="Times New Roman"/>
                      </a:endParaRPr>
                    </a:p>
                  </a:txBody>
                  <a:tcPr marL="68580" marR="68580" marT="0" marB="0" anchor="ctr"/>
                </a:tc>
              </a:tr>
            </a:tbl>
          </a:graphicData>
        </a:graphic>
      </p:graphicFrame>
      <p:pic>
        <p:nvPicPr>
          <p:cNvPr id="5" name="Content Placeholder 4" descr="http://extras.mnginteractive.com/live/media/site200/2012/0804/20120804_033633_coreaquino_400.jpg"/>
          <p:cNvPicPr>
            <a:picLocks noGrp="1"/>
          </p:cNvPicPr>
          <p:nvPr>
            <p:ph sz="half" idx="1"/>
          </p:nvPr>
        </p:nvPicPr>
        <p:blipFill>
          <a:blip r:embed="rId2" cstate="print">
            <a:duotone>
              <a:schemeClr val="bg2">
                <a:shade val="45000"/>
                <a:satMod val="135000"/>
              </a:schemeClr>
              <a:prstClr val="white"/>
            </a:duotone>
          </a:blip>
          <a:srcRect/>
          <a:stretch>
            <a:fillRect/>
          </a:stretch>
        </p:blipFill>
        <p:spPr bwMode="auto">
          <a:xfrm>
            <a:off x="1109663" y="1323657"/>
            <a:ext cx="1785938" cy="1938329"/>
          </a:xfrm>
          <a:prstGeom prst="rect">
            <a:avLst/>
          </a:prstGeom>
          <a:noFill/>
          <a:ln w="9525">
            <a:noFill/>
            <a:miter lim="800000"/>
            <a:headEnd/>
            <a:tailEnd/>
          </a:ln>
          <a:effectLst>
            <a:outerShdw blurRad="50800" dist="38100" dir="5400000" algn="t" rotWithShape="0">
              <a:prstClr val="black">
                <a:alpha val="40000"/>
              </a:prstClr>
            </a:outerShdw>
          </a:effectLst>
        </p:spPr>
      </p:pic>
      <p:sp>
        <p:nvSpPr>
          <p:cNvPr id="141313" name="Rectangle 1"/>
          <p:cNvSpPr>
            <a:spLocks noChangeArrowheads="1"/>
          </p:cNvSpPr>
          <p:nvPr/>
        </p:nvSpPr>
        <p:spPr bwMode="auto">
          <a:xfrm>
            <a:off x="1121079" y="3250378"/>
            <a:ext cx="1772433" cy="17697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&lt;Name&gt;</a:t>
            </a:r>
            <a:endParaRPr kumimoji="0" lang="en-US" sz="16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&lt;Age&gt;</a:t>
            </a:r>
          </a:p>
          <a:p>
            <a:pPr marL="0" marR="0" lvl="0" indent="0" algn="ctr" defTabSz="914400" rtl="0" eaLnBrk="0" fontAlgn="base" latinLnBrk="0" hangingPunct="0">
              <a:lnSpc>
                <a:spcPct val="100000"/>
              </a:lnSpc>
              <a:spcBef>
                <a:spcPct val="0"/>
              </a:spcBef>
              <a:spcAft>
                <a:spcPct val="0"/>
              </a:spcAft>
              <a:buClrTx/>
              <a:buSzTx/>
              <a:buFontTx/>
              <a:buNone/>
              <a:tabLst/>
            </a:pPr>
            <a:endParaRPr lang="en-US" sz="1600" b="1" dirty="0" smtClean="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sz="1600" b="1" dirty="0" smtClean="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050" i="0" u="none" strike="noStrike" cap="none" normalizeH="0" baseline="0" dirty="0" smtClean="0">
                <a:ln>
                  <a:noFill/>
                </a:ln>
                <a:solidFill>
                  <a:schemeClr val="tx1"/>
                </a:solidFill>
                <a:effectLst/>
                <a:latin typeface="Arial" pitchFamily="34" charset="0"/>
                <a:cs typeface="Times New Roman" pitchFamily="18" charset="0"/>
              </a:rPr>
              <a:t>(See samples in section 4 and on the following</a:t>
            </a:r>
            <a:r>
              <a:rPr kumimoji="0" lang="en-US" sz="1050" i="0" u="none" strike="noStrike" cap="none" normalizeH="0" dirty="0" smtClean="0">
                <a:ln>
                  <a:noFill/>
                </a:ln>
                <a:solidFill>
                  <a:schemeClr val="tx1"/>
                </a:solidFill>
                <a:effectLst/>
                <a:latin typeface="Arial" pitchFamily="34" charset="0"/>
                <a:cs typeface="Times New Roman" pitchFamily="18" charset="0"/>
              </a:rPr>
              <a:t> slide</a:t>
            </a:r>
            <a:r>
              <a:rPr kumimoji="0" lang="en-US" sz="1050" i="0" u="none" strike="noStrike" cap="none" normalizeH="0" baseline="0" dirty="0" smtClean="0">
                <a:ln>
                  <a:noFill/>
                </a:ln>
                <a:solidFill>
                  <a:schemeClr val="tx1"/>
                </a:solidFill>
                <a:effectLst/>
                <a:latin typeface="Arial" pitchFamily="34" charset="0"/>
                <a:cs typeface="Times New Roman"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TextBox 6"/>
          <p:cNvSpPr txBox="1"/>
          <p:nvPr/>
        </p:nvSpPr>
        <p:spPr>
          <a:xfrm rot="19866565">
            <a:off x="1263268" y="2032543"/>
            <a:ext cx="1572017" cy="673950"/>
          </a:xfrm>
          <a:prstGeom prst="rect">
            <a:avLst/>
          </a:prstGeom>
          <a:noFill/>
          <a:ln>
            <a:noFill/>
          </a:ln>
        </p:spPr>
        <p:txBody>
          <a:bodyPr wrap="square" lIns="0" tIns="0" rIns="0" bIns="0" rtlCol="0">
            <a:noAutofit/>
          </a:bodyPr>
          <a:lstStyle/>
          <a:p>
            <a:pPr algn="ctr"/>
            <a:r>
              <a:rPr lang="en-US" sz="1800" dirty="0" smtClean="0">
                <a:latin typeface="Arial Black" pitchFamily="34" charset="0"/>
              </a:rPr>
              <a:t>Add a</a:t>
            </a:r>
            <a:br>
              <a:rPr lang="en-US" sz="1800" dirty="0" smtClean="0">
                <a:latin typeface="Arial Black" pitchFamily="34" charset="0"/>
              </a:rPr>
            </a:br>
            <a:r>
              <a:rPr lang="en-US" sz="1800" dirty="0" smtClean="0">
                <a:latin typeface="Arial Black" pitchFamily="34" charset="0"/>
              </a:rPr>
              <a:t>photo</a:t>
            </a:r>
          </a:p>
        </p:txBody>
      </p:sp>
      <p:sp>
        <p:nvSpPr>
          <p:cNvPr id="8" name="Rectangle 7"/>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57673" y="256785"/>
            <a:ext cx="2517883" cy="845506"/>
          </a:xfrm>
        </p:spPr>
        <p:txBody>
          <a:bodyPr/>
          <a:lstStyle/>
          <a:p>
            <a:pPr algn="ctr"/>
            <a:r>
              <a:rPr lang="en-US" sz="2400" dirty="0" smtClean="0"/>
              <a:t>Sample</a:t>
            </a:r>
            <a:br>
              <a:rPr lang="en-US" sz="2400" dirty="0" smtClean="0"/>
            </a:br>
            <a:r>
              <a:rPr lang="en-US" sz="2400" dirty="0" smtClean="0"/>
              <a:t>Persona</a:t>
            </a:r>
            <a:endParaRPr lang="en-US" sz="2400" dirty="0"/>
          </a:p>
        </p:txBody>
      </p:sp>
      <p:graphicFrame>
        <p:nvGraphicFramePr>
          <p:cNvPr id="6" name="Content Placeholder 5"/>
          <p:cNvGraphicFramePr>
            <a:graphicFrameLocks noGrp="1"/>
          </p:cNvGraphicFramePr>
          <p:nvPr>
            <p:ph sz="half" idx="2"/>
          </p:nvPr>
        </p:nvGraphicFramePr>
        <p:xfrm>
          <a:off x="3427013" y="216440"/>
          <a:ext cx="5494350" cy="4771427"/>
        </p:xfrm>
        <a:graphic>
          <a:graphicData uri="http://schemas.openxmlformats.org/drawingml/2006/table">
            <a:tbl>
              <a:tblPr bandRow="1">
                <a:tableStyleId>{5C22544A-7EE6-4342-B048-85BDC9FD1C3A}</a:tableStyleId>
              </a:tblPr>
              <a:tblGrid>
                <a:gridCol w="430290"/>
                <a:gridCol w="1660902"/>
                <a:gridCol w="3403158"/>
              </a:tblGrid>
              <a:tr h="287728">
                <a:tc rowSpan="3">
                  <a:txBody>
                    <a:bodyPr/>
                    <a:lstStyle/>
                    <a:p>
                      <a:pPr marL="0" marR="0" algn="ctr">
                        <a:lnSpc>
                          <a:spcPct val="115000"/>
                        </a:lnSpc>
                        <a:spcBef>
                          <a:spcPts val="600"/>
                        </a:spcBef>
                        <a:spcAft>
                          <a:spcPts val="600"/>
                        </a:spcAft>
                      </a:pPr>
                      <a:r>
                        <a:rPr lang="en-US" sz="1000" b="0" dirty="0" smtClean="0">
                          <a:latin typeface="Arial Black" pitchFamily="34" charset="0"/>
                          <a:ea typeface="Calibri"/>
                          <a:cs typeface="Times New Roman"/>
                        </a:rPr>
                        <a:t>PROFILE</a:t>
                      </a:r>
                      <a:endParaRPr lang="en-US" sz="1000" b="0" dirty="0">
                        <a:latin typeface="Arial Black" pitchFamily="34" charset="0"/>
                        <a:ea typeface="Calibri"/>
                        <a:cs typeface="Times New Roman"/>
                      </a:endParaRPr>
                    </a:p>
                  </a:txBody>
                  <a:tcPr marL="68580" marR="68580" marT="0" marB="0" vert="vert270" anchor="ctr"/>
                </a:tc>
                <a:tc>
                  <a:txBody>
                    <a:bodyPr/>
                    <a:lstStyle/>
                    <a:p>
                      <a:pPr marL="0" marR="0">
                        <a:lnSpc>
                          <a:spcPct val="115000"/>
                        </a:lnSpc>
                        <a:spcBef>
                          <a:spcPts val="600"/>
                        </a:spcBef>
                        <a:spcAft>
                          <a:spcPts val="600"/>
                        </a:spcAft>
                      </a:pPr>
                      <a:r>
                        <a:rPr lang="en-US" sz="1200" b="1" dirty="0">
                          <a:latin typeface="Calibri"/>
                          <a:ea typeface="Calibri"/>
                          <a:cs typeface="Times New Roman"/>
                        </a:rPr>
                        <a:t>Location</a:t>
                      </a:r>
                      <a:endParaRPr lang="en-US" sz="1050" dirty="0">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Los Angeles, CA</a:t>
                      </a:r>
                      <a:endParaRPr lang="en-US" sz="1050" i="1" kern="1200" dirty="0">
                        <a:solidFill>
                          <a:schemeClr val="dk1"/>
                        </a:solidFill>
                        <a:latin typeface="Calibri"/>
                        <a:ea typeface="Calibri"/>
                        <a:cs typeface="Times New Roman"/>
                      </a:endParaRPr>
                    </a:p>
                  </a:txBody>
                  <a:tcPr marL="68580" marR="68580" marT="0" marB="0" anchor="ctr"/>
                </a:tc>
              </a:tr>
              <a:tr h="528029">
                <a:tc vMerge="1">
                  <a:txBody>
                    <a:bodyPr/>
                    <a:lstStyle/>
                    <a:p>
                      <a:pPr marL="0" marR="0">
                        <a:lnSpc>
                          <a:spcPct val="115000"/>
                        </a:lnSpc>
                        <a:spcBef>
                          <a:spcPts val="600"/>
                        </a:spcBef>
                        <a:spcAft>
                          <a:spcPts val="600"/>
                        </a:spcAft>
                      </a:pPr>
                      <a:endParaRPr lang="en-US" sz="1050" dirty="0">
                        <a:latin typeface="Calibri"/>
                        <a:ea typeface="Calibri"/>
                        <a:cs typeface="Times New Roman"/>
                      </a:endParaRPr>
                    </a:p>
                  </a:txBody>
                  <a:tcPr marL="68580" marR="68580" marT="0" marB="0"/>
                </a:tc>
                <a:tc>
                  <a:txBody>
                    <a:bodyPr/>
                    <a:lstStyle/>
                    <a:p>
                      <a:pPr marL="0" marR="0">
                        <a:lnSpc>
                          <a:spcPct val="115000"/>
                        </a:lnSpc>
                        <a:spcBef>
                          <a:spcPts val="600"/>
                        </a:spcBef>
                        <a:spcAft>
                          <a:spcPts val="600"/>
                        </a:spcAft>
                      </a:pPr>
                      <a:r>
                        <a:rPr lang="en-US" sz="1200" b="1" dirty="0">
                          <a:latin typeface="Calibri"/>
                          <a:ea typeface="Calibri"/>
                          <a:cs typeface="Times New Roman"/>
                        </a:rPr>
                        <a:t>Professional </a:t>
                      </a:r>
                      <a:endParaRPr lang="en-US" sz="1050" dirty="0">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College Sophomore,</a:t>
                      </a:r>
                      <a:r>
                        <a:rPr lang="en-US" sz="1050" i="1" kern="1200" baseline="0" dirty="0" smtClean="0">
                          <a:solidFill>
                            <a:schemeClr val="dk1"/>
                          </a:solidFill>
                          <a:latin typeface="Calibri"/>
                          <a:ea typeface="Calibri"/>
                          <a:cs typeface="Times New Roman"/>
                        </a:rPr>
                        <a:t> studying psychology, planning to attain her masters degree</a:t>
                      </a:r>
                      <a:endParaRPr lang="en-US" sz="1050" i="1" kern="1200" dirty="0">
                        <a:solidFill>
                          <a:schemeClr val="dk1"/>
                        </a:solidFill>
                        <a:latin typeface="Calibri"/>
                        <a:ea typeface="Calibri"/>
                        <a:cs typeface="Times New Roman"/>
                      </a:endParaRPr>
                    </a:p>
                  </a:txBody>
                  <a:tcPr marL="68580" marR="68580" marT="0" marB="0" anchor="ctr"/>
                </a:tc>
              </a:tr>
              <a:tr h="306292">
                <a:tc vMerge="1">
                  <a:txBody>
                    <a:bodyPr/>
                    <a:lstStyle/>
                    <a:p>
                      <a:pPr marL="0" marR="0">
                        <a:lnSpc>
                          <a:spcPct val="115000"/>
                        </a:lnSpc>
                        <a:spcBef>
                          <a:spcPts val="600"/>
                        </a:spcBef>
                        <a:spcAft>
                          <a:spcPts val="600"/>
                        </a:spcAft>
                      </a:pPr>
                      <a:endParaRPr lang="en-US" sz="1050" dirty="0">
                        <a:latin typeface="Calibri"/>
                        <a:ea typeface="Calibri"/>
                        <a:cs typeface="Times New Roman"/>
                      </a:endParaRPr>
                    </a:p>
                  </a:txBody>
                  <a:tcPr marL="68580" marR="68580" marT="0" marB="0"/>
                </a:tc>
                <a:tc>
                  <a:txBody>
                    <a:bodyPr/>
                    <a:lstStyle/>
                    <a:p>
                      <a:pPr marL="0" marR="0">
                        <a:lnSpc>
                          <a:spcPct val="115000"/>
                        </a:lnSpc>
                        <a:spcBef>
                          <a:spcPts val="600"/>
                        </a:spcBef>
                        <a:spcAft>
                          <a:spcPts val="600"/>
                        </a:spcAft>
                      </a:pPr>
                      <a:r>
                        <a:rPr lang="en-US" sz="1200" b="1" dirty="0">
                          <a:latin typeface="Calibri"/>
                          <a:ea typeface="Calibri"/>
                          <a:cs typeface="Times New Roman"/>
                        </a:rPr>
                        <a:t>Education</a:t>
                      </a:r>
                      <a:endParaRPr lang="en-US" sz="1050" dirty="0">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In 2</a:t>
                      </a:r>
                      <a:r>
                        <a:rPr lang="en-US" sz="1050" i="1" kern="1200" baseline="30000" dirty="0" smtClean="0">
                          <a:solidFill>
                            <a:schemeClr val="dk1"/>
                          </a:solidFill>
                          <a:latin typeface="Calibri"/>
                          <a:ea typeface="Calibri"/>
                          <a:cs typeface="Times New Roman"/>
                        </a:rPr>
                        <a:t>nd</a:t>
                      </a:r>
                      <a:r>
                        <a:rPr lang="en-US" sz="1050" i="1" kern="1200" dirty="0" smtClean="0">
                          <a:solidFill>
                            <a:schemeClr val="dk1"/>
                          </a:solidFill>
                          <a:latin typeface="Calibri"/>
                          <a:ea typeface="Calibri"/>
                          <a:cs typeface="Times New Roman"/>
                        </a:rPr>
                        <a:t> year of college</a:t>
                      </a:r>
                      <a:endParaRPr lang="en-US" sz="1050" i="1" kern="1200" dirty="0">
                        <a:solidFill>
                          <a:schemeClr val="dk1"/>
                        </a:solidFill>
                        <a:latin typeface="Calibri"/>
                        <a:ea typeface="Calibri"/>
                        <a:cs typeface="Times New Roman"/>
                      </a:endParaRPr>
                    </a:p>
                  </a:txBody>
                  <a:tcPr marL="68580" marR="68580" marT="0" marB="0" anchor="ctr"/>
                </a:tc>
              </a:tr>
              <a:tr h="620634">
                <a:tc rowSpan="4">
                  <a:txBody>
                    <a:bodyPr/>
                    <a:lstStyle/>
                    <a:p>
                      <a:pPr marL="0" marR="0" algn="ctr">
                        <a:lnSpc>
                          <a:spcPct val="115000"/>
                        </a:lnSpc>
                        <a:spcBef>
                          <a:spcPts val="600"/>
                        </a:spcBef>
                        <a:spcAft>
                          <a:spcPts val="600"/>
                        </a:spcAft>
                      </a:pPr>
                      <a:r>
                        <a:rPr lang="en-US" sz="1000" b="0" dirty="0" smtClean="0">
                          <a:latin typeface="Arial Black" pitchFamily="34" charset="0"/>
                          <a:ea typeface="Calibri"/>
                          <a:cs typeface="Times New Roman"/>
                        </a:rPr>
                        <a:t>BEHAVIORS</a:t>
                      </a:r>
                      <a:endParaRPr lang="en-US" sz="1000" b="0" dirty="0">
                        <a:latin typeface="Arial Black" pitchFamily="34" charset="0"/>
                        <a:ea typeface="Calibri"/>
                        <a:cs typeface="Times New Roman"/>
                      </a:endParaRPr>
                    </a:p>
                  </a:txBody>
                  <a:tcPr marL="68580" marR="68580" marT="0" marB="0" vert="vert270" anchor="ctr"/>
                </a:tc>
                <a:tc>
                  <a:txBody>
                    <a:bodyPr/>
                    <a:lstStyle/>
                    <a:p>
                      <a:pPr marL="0" marR="0">
                        <a:lnSpc>
                          <a:spcPct val="115000"/>
                        </a:lnSpc>
                        <a:spcBef>
                          <a:spcPts val="600"/>
                        </a:spcBef>
                        <a:spcAft>
                          <a:spcPts val="600"/>
                        </a:spcAft>
                      </a:pPr>
                      <a:r>
                        <a:rPr lang="en-US" sz="1200" b="1" dirty="0" smtClean="0">
                          <a:latin typeface="Calibri"/>
                          <a:ea typeface="Calibri"/>
                          <a:cs typeface="Times New Roman"/>
                        </a:rPr>
                        <a:t>Usage</a:t>
                      </a:r>
                      <a:r>
                        <a:rPr lang="en-US" sz="1200" b="1" baseline="0" dirty="0" smtClean="0">
                          <a:latin typeface="Calibri"/>
                          <a:ea typeface="Calibri"/>
                          <a:cs typeface="Times New Roman"/>
                        </a:rPr>
                        <a:t> &amp; loyalty</a:t>
                      </a:r>
                      <a:endParaRPr lang="en-US" sz="1050" dirty="0">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Mobile first</a:t>
                      </a:r>
                      <a:r>
                        <a:rPr lang="en-US" sz="1050" i="1" kern="1200" baseline="0" dirty="0" smtClean="0">
                          <a:solidFill>
                            <a:schemeClr val="dk1"/>
                          </a:solidFill>
                          <a:latin typeface="Calibri"/>
                          <a:ea typeface="Calibri"/>
                          <a:cs typeface="Times New Roman"/>
                        </a:rPr>
                        <a:t> for all her banking, ATM second, rarely uses a PC/Mac to access her account, only went into a branch to open her account.  Deposits check(s) via mobile app once per week.</a:t>
                      </a:r>
                      <a:endParaRPr lang="en-US" sz="1050" i="1" kern="1200" dirty="0">
                        <a:solidFill>
                          <a:schemeClr val="dk1"/>
                        </a:solidFill>
                        <a:latin typeface="Calibri"/>
                        <a:ea typeface="Calibri"/>
                        <a:cs typeface="Times New Roman"/>
                      </a:endParaRPr>
                    </a:p>
                  </a:txBody>
                  <a:tcPr marL="68580" marR="68580" marT="0" marB="0" anchor="ctr"/>
                </a:tc>
              </a:tr>
              <a:tr h="419622">
                <a:tc vMerge="1">
                  <a:txBody>
                    <a:bodyPr/>
                    <a:lstStyle/>
                    <a:p>
                      <a:pPr marL="0" marR="0">
                        <a:lnSpc>
                          <a:spcPct val="115000"/>
                        </a:lnSpc>
                        <a:spcBef>
                          <a:spcPts val="600"/>
                        </a:spcBef>
                        <a:spcAft>
                          <a:spcPts val="600"/>
                        </a:spcAft>
                      </a:pPr>
                      <a:endParaRPr lang="en-US" sz="1050" dirty="0">
                        <a:latin typeface="Calibri"/>
                        <a:ea typeface="Calibri"/>
                        <a:cs typeface="Times New Roman"/>
                      </a:endParaRPr>
                    </a:p>
                  </a:txBody>
                  <a:tcPr marL="68580" marR="68580" marT="0" marB="0"/>
                </a:tc>
                <a:tc>
                  <a:txBody>
                    <a:bodyPr/>
                    <a:lstStyle/>
                    <a:p>
                      <a:pPr marL="0" marR="0">
                        <a:lnSpc>
                          <a:spcPct val="115000"/>
                        </a:lnSpc>
                        <a:spcBef>
                          <a:spcPts val="600"/>
                        </a:spcBef>
                        <a:spcAft>
                          <a:spcPts val="600"/>
                        </a:spcAft>
                      </a:pPr>
                      <a:r>
                        <a:rPr lang="en-US" sz="1200" b="1" dirty="0" smtClean="0">
                          <a:latin typeface="Calibri"/>
                          <a:ea typeface="Calibri"/>
                          <a:cs typeface="Times New Roman"/>
                        </a:rPr>
                        <a:t>Attitude &amp; Beliefs</a:t>
                      </a:r>
                      <a:endParaRPr lang="en-US" sz="1050" dirty="0">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She views us as local and involved in the community; she is ambivalent</a:t>
                      </a:r>
                      <a:r>
                        <a:rPr lang="en-US" sz="1050" i="1" kern="1200" baseline="0" dirty="0" smtClean="0">
                          <a:solidFill>
                            <a:schemeClr val="dk1"/>
                          </a:solidFill>
                          <a:latin typeface="Calibri"/>
                          <a:ea typeface="Calibri"/>
                          <a:cs typeface="Times New Roman"/>
                        </a:rPr>
                        <a:t> toward most banks</a:t>
                      </a:r>
                      <a:endParaRPr lang="en-US" sz="1050" i="1" kern="1200" dirty="0">
                        <a:solidFill>
                          <a:schemeClr val="dk1"/>
                        </a:solidFill>
                        <a:latin typeface="Calibri"/>
                        <a:ea typeface="Calibri"/>
                        <a:cs typeface="Times New Roman"/>
                      </a:endParaRPr>
                    </a:p>
                  </a:txBody>
                  <a:tcPr marL="68580" marR="68580" marT="0" marB="0" anchor="ctr"/>
                </a:tc>
              </a:tr>
              <a:tr h="558869">
                <a:tc vMerge="1">
                  <a:txBody>
                    <a:bodyPr/>
                    <a:lstStyle/>
                    <a:p>
                      <a:pPr marL="0" marR="0">
                        <a:lnSpc>
                          <a:spcPct val="115000"/>
                        </a:lnSpc>
                        <a:spcBef>
                          <a:spcPts val="600"/>
                        </a:spcBef>
                        <a:spcAft>
                          <a:spcPts val="600"/>
                        </a:spcAft>
                      </a:pPr>
                      <a:endParaRPr lang="en-US" sz="1050" dirty="0">
                        <a:latin typeface="Calibri"/>
                        <a:ea typeface="Calibri"/>
                        <a:cs typeface="Times New Roman"/>
                      </a:endParaRPr>
                    </a:p>
                  </a:txBody>
                  <a:tcPr marL="68580" marR="68580" marT="0" marB="0"/>
                </a:tc>
                <a:tc>
                  <a:txBody>
                    <a:bodyPr/>
                    <a:lstStyle/>
                    <a:p>
                      <a:pPr marL="0" marR="0">
                        <a:lnSpc>
                          <a:spcPct val="115000"/>
                        </a:lnSpc>
                        <a:spcBef>
                          <a:spcPts val="600"/>
                        </a:spcBef>
                        <a:spcAft>
                          <a:spcPts val="600"/>
                        </a:spcAft>
                      </a:pPr>
                      <a:r>
                        <a:rPr lang="en-US" sz="1200" b="1" dirty="0" smtClean="0">
                          <a:latin typeface="Calibri"/>
                          <a:ea typeface="Calibri"/>
                          <a:cs typeface="Times New Roman"/>
                        </a:rPr>
                        <a:t>Lifestyle</a:t>
                      </a:r>
                      <a:endParaRPr lang="en-US" sz="1050" dirty="0">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Socially active but not obsessed, prefers action to talk, expects ease of use as baseline</a:t>
                      </a:r>
                      <a:r>
                        <a:rPr lang="en-US" sz="1050" i="1" kern="1200" baseline="0" dirty="0" smtClean="0">
                          <a:solidFill>
                            <a:schemeClr val="dk1"/>
                          </a:solidFill>
                          <a:latin typeface="Calibri"/>
                          <a:ea typeface="Calibri"/>
                          <a:cs typeface="Times New Roman"/>
                        </a:rPr>
                        <a:t>, watches 2 hours of TV via web &amp; </a:t>
                      </a:r>
                      <a:r>
                        <a:rPr lang="en-US" sz="1050" i="1" kern="1200" baseline="0" dirty="0" err="1" smtClean="0">
                          <a:solidFill>
                            <a:schemeClr val="dk1"/>
                          </a:solidFill>
                          <a:latin typeface="Calibri"/>
                          <a:ea typeface="Calibri"/>
                          <a:cs typeface="Times New Roman"/>
                        </a:rPr>
                        <a:t>iPad</a:t>
                      </a:r>
                      <a:r>
                        <a:rPr lang="en-US" sz="1050" i="1" kern="1200" baseline="0" dirty="0" smtClean="0">
                          <a:solidFill>
                            <a:schemeClr val="dk1"/>
                          </a:solidFill>
                          <a:latin typeface="Calibri"/>
                          <a:ea typeface="Calibri"/>
                          <a:cs typeface="Times New Roman"/>
                        </a:rPr>
                        <a:t> apps, proficient across many digital devices</a:t>
                      </a:r>
                      <a:endParaRPr lang="en-US" sz="1050" i="1" kern="1200" dirty="0">
                        <a:solidFill>
                          <a:schemeClr val="dk1"/>
                        </a:solidFill>
                        <a:latin typeface="Calibri"/>
                        <a:ea typeface="Calibri"/>
                        <a:cs typeface="Times New Roman"/>
                      </a:endParaRPr>
                    </a:p>
                  </a:txBody>
                  <a:tcPr marL="68580" marR="68580" marT="0" marB="0" anchor="ctr"/>
                </a:tc>
              </a:tr>
              <a:tr h="505843">
                <a:tc vMerge="1">
                  <a:txBody>
                    <a:bodyPr/>
                    <a:lstStyle/>
                    <a:p>
                      <a:pPr marL="0" marR="0">
                        <a:lnSpc>
                          <a:spcPct val="115000"/>
                        </a:lnSpc>
                        <a:spcBef>
                          <a:spcPts val="600"/>
                        </a:spcBef>
                        <a:spcAft>
                          <a:spcPts val="600"/>
                        </a:spcAft>
                      </a:pPr>
                      <a:endParaRPr lang="en-US" sz="1050" dirty="0">
                        <a:latin typeface="Calibri"/>
                        <a:ea typeface="Calibri"/>
                        <a:cs typeface="Times New Roman"/>
                      </a:endParaRPr>
                    </a:p>
                  </a:txBody>
                  <a:tcPr marL="68580" marR="68580" marT="0" marB="0"/>
                </a:tc>
                <a:tc>
                  <a:txBody>
                    <a:bodyPr/>
                    <a:lstStyle/>
                    <a:p>
                      <a:pPr marL="0" marR="0" algn="l" defTabSz="571049" rtl="0" eaLnBrk="1" latinLnBrk="0" hangingPunct="1">
                        <a:lnSpc>
                          <a:spcPct val="115000"/>
                        </a:lnSpc>
                        <a:spcBef>
                          <a:spcPts val="600"/>
                        </a:spcBef>
                        <a:spcAft>
                          <a:spcPts val="600"/>
                        </a:spcAft>
                      </a:pPr>
                      <a:r>
                        <a:rPr lang="en-US" sz="1200" b="1" kern="1200" dirty="0" smtClean="0">
                          <a:solidFill>
                            <a:schemeClr val="dk1"/>
                          </a:solidFill>
                          <a:latin typeface="Calibri"/>
                          <a:ea typeface="Calibri"/>
                          <a:cs typeface="Times New Roman"/>
                        </a:rPr>
                        <a:t>Interests &amp; Hobbies</a:t>
                      </a:r>
                      <a:endParaRPr lang="en-US" sz="1200" b="1" kern="1200" dirty="0">
                        <a:solidFill>
                          <a:schemeClr val="dk1"/>
                        </a:solidFill>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Spends time with friends, going to restaurants, hiking, working out at the gym</a:t>
                      </a:r>
                      <a:endParaRPr lang="en-US" sz="1050" i="1" kern="1200" dirty="0">
                        <a:solidFill>
                          <a:schemeClr val="dk1"/>
                        </a:solidFill>
                        <a:latin typeface="Calibri"/>
                        <a:ea typeface="Calibri"/>
                        <a:cs typeface="Times New Roman"/>
                      </a:endParaRPr>
                    </a:p>
                  </a:txBody>
                  <a:tcPr marL="68580" marR="68580" marT="0" marB="0" anchor="ctr"/>
                </a:tc>
              </a:tr>
              <a:tr h="487369">
                <a:tc rowSpan="3">
                  <a:txBody>
                    <a:bodyPr/>
                    <a:lstStyle/>
                    <a:p>
                      <a:pPr marL="0" marR="0" algn="ctr" defTabSz="571049" rtl="0" eaLnBrk="1" latinLnBrk="0" hangingPunct="1">
                        <a:lnSpc>
                          <a:spcPct val="115000"/>
                        </a:lnSpc>
                        <a:spcBef>
                          <a:spcPts val="600"/>
                        </a:spcBef>
                        <a:spcAft>
                          <a:spcPts val="600"/>
                        </a:spcAft>
                      </a:pPr>
                      <a:r>
                        <a:rPr lang="en-US" sz="1000" b="0" kern="1200" dirty="0" smtClean="0">
                          <a:solidFill>
                            <a:schemeClr val="dk1"/>
                          </a:solidFill>
                          <a:latin typeface="Arial Black" pitchFamily="34" charset="0"/>
                          <a:ea typeface="Calibri"/>
                          <a:cs typeface="Times New Roman"/>
                        </a:rPr>
                        <a:t>NEEDS</a:t>
                      </a:r>
                      <a:endParaRPr lang="en-US" sz="1000" b="0" kern="1200" dirty="0">
                        <a:solidFill>
                          <a:schemeClr val="dk1"/>
                        </a:solidFill>
                        <a:latin typeface="Arial Black" pitchFamily="34" charset="0"/>
                        <a:ea typeface="Calibri"/>
                        <a:cs typeface="Times New Roman"/>
                      </a:endParaRPr>
                    </a:p>
                  </a:txBody>
                  <a:tcPr marL="68580" marR="68580" marT="0" marB="0" vert="vert270" anchor="ctr">
                    <a:solidFill>
                      <a:schemeClr val="accent4">
                        <a:lumMod val="40000"/>
                        <a:lumOff val="60000"/>
                      </a:schemeClr>
                    </a:solidFill>
                  </a:tcPr>
                </a:tc>
                <a:tc>
                  <a:txBody>
                    <a:bodyPr/>
                    <a:lstStyle/>
                    <a:p>
                      <a:pPr marL="0" marR="0" indent="0" algn="l" defTabSz="571049" rtl="0" eaLnBrk="1" fontAlgn="auto" latinLnBrk="0" hangingPunct="1">
                        <a:lnSpc>
                          <a:spcPct val="115000"/>
                        </a:lnSpc>
                        <a:spcBef>
                          <a:spcPts val="600"/>
                        </a:spcBef>
                        <a:spcAft>
                          <a:spcPts val="600"/>
                        </a:spcAft>
                        <a:buClrTx/>
                        <a:buSzTx/>
                        <a:buFontTx/>
                        <a:buNone/>
                        <a:tabLst/>
                        <a:defRPr/>
                      </a:pPr>
                      <a:r>
                        <a:rPr lang="en-US" sz="1200" b="1" kern="1200" dirty="0" smtClean="0">
                          <a:solidFill>
                            <a:schemeClr val="dk1"/>
                          </a:solidFill>
                          <a:latin typeface="Calibri"/>
                          <a:ea typeface="Calibri"/>
                          <a:cs typeface="Times New Roman"/>
                        </a:rPr>
                        <a:t>Usage Goals</a:t>
                      </a:r>
                      <a:endParaRPr lang="en-US" sz="1200" b="1" kern="1200" dirty="0">
                        <a:solidFill>
                          <a:schemeClr val="dk1"/>
                        </a:solidFill>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She doesn’t want to have to worry about</a:t>
                      </a:r>
                      <a:r>
                        <a:rPr lang="en-US" sz="1050" i="1" kern="1200" baseline="0" dirty="0" smtClean="0">
                          <a:solidFill>
                            <a:schemeClr val="dk1"/>
                          </a:solidFill>
                          <a:latin typeface="Calibri"/>
                          <a:ea typeface="Calibri"/>
                          <a:cs typeface="Times New Roman"/>
                        </a:rPr>
                        <a:t> her finances.  She expects us to help her make it simple.</a:t>
                      </a:r>
                      <a:endParaRPr lang="en-US" sz="1050" i="1" kern="1200" dirty="0">
                        <a:solidFill>
                          <a:schemeClr val="dk1"/>
                        </a:solidFill>
                        <a:latin typeface="Calibri"/>
                        <a:ea typeface="Calibri"/>
                        <a:cs typeface="Times New Roman"/>
                      </a:endParaRPr>
                    </a:p>
                  </a:txBody>
                  <a:tcPr marL="68580" marR="68580" marT="0" marB="0" anchor="ctr"/>
                </a:tc>
              </a:tr>
              <a:tr h="557408">
                <a:tc vMerge="1">
                  <a:txBody>
                    <a:bodyPr/>
                    <a:lstStyle/>
                    <a:p>
                      <a:pPr marL="0" marR="0" algn="ctr">
                        <a:lnSpc>
                          <a:spcPct val="115000"/>
                        </a:lnSpc>
                        <a:spcBef>
                          <a:spcPts val="600"/>
                        </a:spcBef>
                        <a:spcAft>
                          <a:spcPts val="600"/>
                        </a:spcAft>
                      </a:pPr>
                      <a:endParaRPr lang="en-US" sz="1000" b="0" dirty="0">
                        <a:latin typeface="Arial Black" pitchFamily="34" charset="0"/>
                        <a:ea typeface="Calibri"/>
                        <a:cs typeface="Times New Roman"/>
                      </a:endParaRPr>
                    </a:p>
                  </a:txBody>
                  <a:tcPr marL="68580" marR="68580" marT="0" marB="0" vert="vert270" anchor="ctr"/>
                </a:tc>
                <a:tc>
                  <a:txBody>
                    <a:bodyPr/>
                    <a:lstStyle/>
                    <a:p>
                      <a:pPr marL="0" marR="0">
                        <a:lnSpc>
                          <a:spcPct val="115000"/>
                        </a:lnSpc>
                        <a:spcBef>
                          <a:spcPts val="600"/>
                        </a:spcBef>
                        <a:spcAft>
                          <a:spcPts val="600"/>
                        </a:spcAft>
                      </a:pPr>
                      <a:r>
                        <a:rPr lang="en-US" sz="1200" b="1" dirty="0" smtClean="0">
                          <a:latin typeface="Calibri"/>
                          <a:ea typeface="Calibri"/>
                          <a:cs typeface="Times New Roman"/>
                        </a:rPr>
                        <a:t>Emotional Goals /</a:t>
                      </a:r>
                      <a:r>
                        <a:rPr lang="en-US" sz="1200" b="1" baseline="0" dirty="0" smtClean="0">
                          <a:latin typeface="Calibri"/>
                          <a:ea typeface="Calibri"/>
                          <a:cs typeface="Times New Roman"/>
                        </a:rPr>
                        <a:t> Quote</a:t>
                      </a:r>
                      <a:endParaRPr lang="en-US" sz="1050" dirty="0">
                        <a:latin typeface="Calibri"/>
                        <a:ea typeface="Calibri"/>
                        <a:cs typeface="Times New Roman"/>
                      </a:endParaRPr>
                    </a:p>
                  </a:txBody>
                  <a:tcPr marL="68580" marR="68580" marT="0" marB="0" anchor="ctr"/>
                </a:tc>
                <a:tc>
                  <a:txBody>
                    <a:bodyPr/>
                    <a:lstStyle/>
                    <a:p>
                      <a:pPr marL="0" marR="0">
                        <a:lnSpc>
                          <a:spcPct val="115000"/>
                        </a:lnSpc>
                        <a:spcBef>
                          <a:spcPts val="600"/>
                        </a:spcBef>
                        <a:spcAft>
                          <a:spcPts val="600"/>
                        </a:spcAft>
                      </a:pPr>
                      <a:r>
                        <a:rPr lang="en-US" sz="1050" i="1" dirty="0" smtClean="0">
                          <a:latin typeface="Calibri"/>
                          <a:ea typeface="Calibri"/>
                          <a:cs typeface="Times New Roman"/>
                        </a:rPr>
                        <a:t>“I want to be able to pay all my bills without having to worry, and not obsess</a:t>
                      </a:r>
                      <a:r>
                        <a:rPr lang="en-US" sz="1050" i="1" baseline="0" dirty="0" smtClean="0">
                          <a:latin typeface="Calibri"/>
                          <a:ea typeface="Calibri"/>
                          <a:cs typeface="Times New Roman"/>
                        </a:rPr>
                        <a:t> over financial goals.</a:t>
                      </a:r>
                      <a:r>
                        <a:rPr lang="en-US" sz="1050" i="1" dirty="0" smtClean="0">
                          <a:latin typeface="Calibri"/>
                          <a:ea typeface="Calibri"/>
                          <a:cs typeface="Times New Roman"/>
                        </a:rPr>
                        <a:t>”</a:t>
                      </a:r>
                      <a:endParaRPr lang="en-US" sz="1050" i="1" dirty="0">
                        <a:latin typeface="Calibri"/>
                        <a:ea typeface="Calibri"/>
                        <a:cs typeface="Times New Roman"/>
                      </a:endParaRPr>
                    </a:p>
                  </a:txBody>
                  <a:tcPr marL="68580" marR="68580" marT="0" marB="0" anchor="ctr"/>
                </a:tc>
              </a:tr>
              <a:tr h="384175">
                <a:tc vMerge="1">
                  <a:txBody>
                    <a:bodyPr/>
                    <a:lstStyle/>
                    <a:p>
                      <a:pPr marL="0" marR="0">
                        <a:lnSpc>
                          <a:spcPct val="115000"/>
                        </a:lnSpc>
                        <a:spcBef>
                          <a:spcPts val="600"/>
                        </a:spcBef>
                        <a:spcAft>
                          <a:spcPts val="600"/>
                        </a:spcAft>
                      </a:pPr>
                      <a:endParaRPr lang="en-US" sz="1050" dirty="0">
                        <a:latin typeface="Calibri"/>
                        <a:ea typeface="Calibri"/>
                        <a:cs typeface="Times New Roman"/>
                      </a:endParaRPr>
                    </a:p>
                  </a:txBody>
                  <a:tcPr marL="68580" marR="68580" marT="0" marB="0"/>
                </a:tc>
                <a:tc>
                  <a:txBody>
                    <a:bodyPr/>
                    <a:lstStyle/>
                    <a:p>
                      <a:pPr marL="0" marR="0">
                        <a:lnSpc>
                          <a:spcPct val="115000"/>
                        </a:lnSpc>
                        <a:spcBef>
                          <a:spcPts val="600"/>
                        </a:spcBef>
                        <a:spcAft>
                          <a:spcPts val="600"/>
                        </a:spcAft>
                      </a:pPr>
                      <a:r>
                        <a:rPr lang="en-US" sz="1200" b="1" dirty="0" smtClean="0">
                          <a:latin typeface="Calibri"/>
                          <a:ea typeface="Calibri"/>
                          <a:cs typeface="Times New Roman"/>
                        </a:rPr>
                        <a:t>Motivations</a:t>
                      </a:r>
                      <a:r>
                        <a:rPr lang="en-US" sz="1200" b="1" baseline="0" dirty="0" smtClean="0">
                          <a:latin typeface="Calibri"/>
                          <a:ea typeface="Calibri"/>
                          <a:cs typeface="Times New Roman"/>
                        </a:rPr>
                        <a:t> &amp; Triggers</a:t>
                      </a:r>
                      <a:endParaRPr lang="en-US" sz="1050" dirty="0">
                        <a:latin typeface="Calibri"/>
                        <a:ea typeface="Calibri"/>
                        <a:cs typeface="Times New Roman"/>
                      </a:endParaRPr>
                    </a:p>
                  </a:txBody>
                  <a:tcPr marL="68580" marR="68580" marT="0" marB="0" anchor="ctr"/>
                </a:tc>
                <a:tc>
                  <a:txBody>
                    <a:bodyPr/>
                    <a:lstStyle/>
                    <a:p>
                      <a:pPr marL="0" marR="0">
                        <a:lnSpc>
                          <a:spcPct val="115000"/>
                        </a:lnSpc>
                        <a:spcBef>
                          <a:spcPts val="600"/>
                        </a:spcBef>
                        <a:spcAft>
                          <a:spcPts val="600"/>
                        </a:spcAft>
                      </a:pPr>
                      <a:r>
                        <a:rPr lang="en-US" sz="1050" i="1" kern="1200" dirty="0" smtClean="0">
                          <a:solidFill>
                            <a:schemeClr val="dk1"/>
                          </a:solidFill>
                          <a:latin typeface="Calibri"/>
                          <a:ea typeface="Calibri"/>
                          <a:cs typeface="Times New Roman"/>
                        </a:rPr>
                        <a:t>She cares about her friends, family, and wants</a:t>
                      </a:r>
                      <a:r>
                        <a:rPr lang="en-US" sz="1050" i="1" kern="1200" baseline="0" dirty="0" smtClean="0">
                          <a:solidFill>
                            <a:schemeClr val="dk1"/>
                          </a:solidFill>
                          <a:latin typeface="Calibri"/>
                          <a:ea typeface="Calibri"/>
                          <a:cs typeface="Times New Roman"/>
                        </a:rPr>
                        <a:t> to give back</a:t>
                      </a:r>
                      <a:endParaRPr lang="en-US" sz="1050" i="1" kern="1200" dirty="0">
                        <a:solidFill>
                          <a:schemeClr val="dk1"/>
                        </a:solidFill>
                        <a:latin typeface="Calibri"/>
                        <a:ea typeface="Calibri"/>
                        <a:cs typeface="Times New Roman"/>
                      </a:endParaRPr>
                    </a:p>
                  </a:txBody>
                  <a:tcPr marL="68580" marR="68580" marT="0" marB="0" anchor="ctr"/>
                </a:tc>
              </a:tr>
            </a:tbl>
          </a:graphicData>
        </a:graphic>
      </p:graphicFrame>
      <p:sp>
        <p:nvSpPr>
          <p:cNvPr id="141313" name="Rectangle 1"/>
          <p:cNvSpPr>
            <a:spLocks noChangeArrowheads="1"/>
          </p:cNvSpPr>
          <p:nvPr/>
        </p:nvSpPr>
        <p:spPr bwMode="auto">
          <a:xfrm>
            <a:off x="1121079" y="3496420"/>
            <a:ext cx="1772433" cy="113877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Lindsay</a:t>
            </a:r>
            <a:endParaRPr kumimoji="0" lang="en-US" sz="16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Age: 20</a:t>
            </a:r>
          </a:p>
          <a:p>
            <a:pPr marL="0" marR="0" lvl="0" indent="0" algn="ctr" defTabSz="914400" rtl="0" eaLnBrk="0" fontAlgn="base" latinLnBrk="0" hangingPunct="0">
              <a:lnSpc>
                <a:spcPct val="100000"/>
              </a:lnSpc>
              <a:spcBef>
                <a:spcPct val="0"/>
              </a:spcBef>
              <a:spcAft>
                <a:spcPct val="0"/>
              </a:spcAft>
              <a:buClrTx/>
              <a:buSzTx/>
              <a:buFontTx/>
              <a:buNone/>
              <a:tabLst/>
            </a:pPr>
            <a:r>
              <a:rPr lang="en-US" sz="1600" b="1" dirty="0" smtClean="0">
                <a:ea typeface="Calibri" pitchFamily="34" charset="0"/>
                <a:cs typeface="Times New Roman" pitchFamily="18" charset="0"/>
              </a:rPr>
              <a:t>Student</a:t>
            </a:r>
            <a:endParaRPr kumimoji="0" lang="en-US" sz="16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sz="1600" b="1" dirty="0" smtClean="0">
              <a:cs typeface="Times New Roman" pitchFamily="18" charset="0"/>
            </a:endParaRPr>
          </a:p>
        </p:txBody>
      </p:sp>
      <p:sp>
        <p:nvSpPr>
          <p:cNvPr id="8" name="Rectangle 7"/>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pic>
        <p:nvPicPr>
          <p:cNvPr id="2050" name="Picture 2" descr="C:\Users\mattbpri\Pictures\iPhone photos\IMG_3623.JPG"/>
          <p:cNvPicPr>
            <a:picLocks noChangeAspect="1" noChangeArrowheads="1"/>
          </p:cNvPicPr>
          <p:nvPr/>
        </p:nvPicPr>
        <p:blipFill>
          <a:blip r:embed="rId2" cstate="print"/>
          <a:srcRect/>
          <a:stretch>
            <a:fillRect/>
          </a:stretch>
        </p:blipFill>
        <p:spPr bwMode="auto">
          <a:xfrm>
            <a:off x="1158957" y="1206723"/>
            <a:ext cx="1735994" cy="2140326"/>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8762" y="201079"/>
            <a:ext cx="7732038" cy="432259"/>
          </a:xfrm>
        </p:spPr>
        <p:txBody>
          <a:bodyPr/>
          <a:lstStyle/>
          <a:p>
            <a:r>
              <a:rPr lang="en-US" dirty="0" smtClean="0"/>
              <a:t>Select a Portion of the Lifecycle</a:t>
            </a:r>
            <a:endParaRPr lang="en-US" dirty="0"/>
          </a:p>
        </p:txBody>
      </p:sp>
      <p:sp>
        <p:nvSpPr>
          <p:cNvPr id="37" name="Content Placeholder 36"/>
          <p:cNvSpPr>
            <a:spLocks noGrp="1"/>
          </p:cNvSpPr>
          <p:nvPr>
            <p:ph sz="half" idx="1"/>
          </p:nvPr>
        </p:nvSpPr>
        <p:spPr>
          <a:xfrm>
            <a:off x="225578" y="1220533"/>
            <a:ext cx="2285891" cy="3297237"/>
          </a:xfrm>
        </p:spPr>
        <p:txBody>
          <a:bodyPr/>
          <a:lstStyle/>
          <a:p>
            <a:r>
              <a:rPr lang="en-US" sz="1400" dirty="0" smtClean="0"/>
              <a:t>Select a portion of the lifecycle that relates well to the persona(s) you have selected</a:t>
            </a:r>
          </a:p>
          <a:p>
            <a:r>
              <a:rPr lang="en-US" sz="1400" dirty="0" smtClean="0"/>
              <a:t>Aim for enough detail for roughly 15-25 steps on the behavior line </a:t>
            </a:r>
            <a:br>
              <a:rPr lang="en-US" sz="1400" dirty="0" smtClean="0"/>
            </a:br>
            <a:r>
              <a:rPr lang="en-US" sz="1200" dirty="0" smtClean="0"/>
              <a:t>(so it will span an 8’ board)</a:t>
            </a:r>
            <a:endParaRPr lang="en-US" sz="1400" dirty="0" smtClean="0"/>
          </a:p>
          <a:p>
            <a:r>
              <a:rPr lang="en-US" sz="1400" dirty="0" smtClean="0"/>
              <a:t>Scenarios can span more than one board but  our recommendation is to have a discrete scenario on each board</a:t>
            </a:r>
            <a:endParaRPr lang="en-US" sz="1400" dirty="0"/>
          </a:p>
        </p:txBody>
      </p:sp>
      <p:sp>
        <p:nvSpPr>
          <p:cNvPr id="36" name="Content Placeholder 35"/>
          <p:cNvSpPr>
            <a:spLocks noGrp="1"/>
          </p:cNvSpPr>
          <p:nvPr>
            <p:ph sz="half" idx="2"/>
          </p:nvPr>
        </p:nvSpPr>
        <p:spPr>
          <a:xfrm>
            <a:off x="1215025" y="658576"/>
            <a:ext cx="7732126" cy="318691"/>
          </a:xfrm>
        </p:spPr>
        <p:txBody>
          <a:bodyPr/>
          <a:lstStyle/>
          <a:p>
            <a:r>
              <a:rPr lang="en-US" dirty="0" smtClean="0"/>
              <a:t>This is the foundation on which each behavior line is built</a:t>
            </a:r>
            <a:endParaRPr lang="en-US" dirty="0"/>
          </a:p>
        </p:txBody>
      </p:sp>
      <p:pic>
        <p:nvPicPr>
          <p:cNvPr id="40" name="Picture 1" descr="infinity_5.png"/>
          <p:cNvPicPr>
            <a:picLocks noChangeAspect="1"/>
          </p:cNvPicPr>
          <p:nvPr/>
        </p:nvPicPr>
        <p:blipFill>
          <a:blip r:embed="rId3" cstate="print"/>
          <a:srcRect/>
          <a:stretch>
            <a:fillRect/>
          </a:stretch>
        </p:blipFill>
        <p:spPr bwMode="auto">
          <a:xfrm>
            <a:off x="2532394" y="1284412"/>
            <a:ext cx="6115050" cy="2971800"/>
          </a:xfrm>
          <a:prstGeom prst="rect">
            <a:avLst/>
          </a:prstGeom>
          <a:noFill/>
          <a:ln w="9525">
            <a:noFill/>
            <a:miter lim="800000"/>
            <a:headEnd/>
            <a:tailEnd/>
          </a:ln>
        </p:spPr>
      </p:pic>
      <p:grpSp>
        <p:nvGrpSpPr>
          <p:cNvPr id="3" name="Group 58"/>
          <p:cNvGrpSpPr>
            <a:grpSpLocks/>
          </p:cNvGrpSpPr>
          <p:nvPr/>
        </p:nvGrpSpPr>
        <p:grpSpPr bwMode="auto">
          <a:xfrm>
            <a:off x="5080331" y="2990975"/>
            <a:ext cx="269875" cy="276225"/>
            <a:chOff x="4117975" y="3619500"/>
            <a:chExt cx="269875" cy="276225"/>
          </a:xfrm>
        </p:grpSpPr>
        <p:sp>
          <p:nvSpPr>
            <p:cNvPr id="46" name="Oval 45"/>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914400" fontAlgn="auto">
                <a:spcBef>
                  <a:spcPts val="0"/>
                </a:spcBef>
                <a:spcAft>
                  <a:spcPts val="0"/>
                </a:spcAft>
                <a:defRPr/>
              </a:pPr>
              <a:endParaRPr lang="en-US" sz="1800" kern="0" dirty="0">
                <a:solidFill>
                  <a:sysClr val="window" lastClr="FFFFFF"/>
                </a:solidFill>
                <a:latin typeface="+mj-lt"/>
                <a:ea typeface="+mn-ea"/>
              </a:endParaRPr>
            </a:p>
          </p:txBody>
        </p:sp>
        <p:sp>
          <p:nvSpPr>
            <p:cNvPr id="47" name="TextBox 46"/>
            <p:cNvSpPr txBox="1"/>
            <p:nvPr/>
          </p:nvSpPr>
          <p:spPr>
            <a:xfrm>
              <a:off x="4117975" y="3619500"/>
              <a:ext cx="269875" cy="276225"/>
            </a:xfrm>
            <a:prstGeom prst="rect">
              <a:avLst/>
            </a:prstGeom>
            <a:noFill/>
          </p:spPr>
          <p:txBody>
            <a:bodyPr>
              <a:spAutoFit/>
            </a:bodyPr>
            <a:lstStyle/>
            <a:p>
              <a:pPr>
                <a:defRPr/>
              </a:pPr>
              <a:r>
                <a:rPr lang="en-US" sz="1200" b="1" dirty="0">
                  <a:solidFill>
                    <a:schemeClr val="accent5"/>
                  </a:solidFill>
                  <a:latin typeface="Helvetica"/>
                  <a:ea typeface="ＭＳ Ｐゴシック" charset="0"/>
                  <a:cs typeface="Helvetica"/>
                </a:rPr>
                <a:t>1</a:t>
              </a:r>
            </a:p>
          </p:txBody>
        </p:sp>
      </p:grpSp>
      <p:grpSp>
        <p:nvGrpSpPr>
          <p:cNvPr id="4" name="Group 56"/>
          <p:cNvGrpSpPr>
            <a:grpSpLocks/>
          </p:cNvGrpSpPr>
          <p:nvPr/>
        </p:nvGrpSpPr>
        <p:grpSpPr bwMode="auto">
          <a:xfrm>
            <a:off x="4150056" y="3791075"/>
            <a:ext cx="268288" cy="277812"/>
            <a:chOff x="2901950" y="4657685"/>
            <a:chExt cx="268288" cy="277812"/>
          </a:xfrm>
        </p:grpSpPr>
        <p:sp>
          <p:nvSpPr>
            <p:cNvPr id="55" name="Oval 54"/>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914400" fontAlgn="auto">
                <a:spcBef>
                  <a:spcPts val="0"/>
                </a:spcBef>
                <a:spcAft>
                  <a:spcPts val="0"/>
                </a:spcAft>
                <a:defRPr/>
              </a:pPr>
              <a:endParaRPr lang="en-US" sz="1800" kern="0" dirty="0">
                <a:solidFill>
                  <a:sysClr val="window" lastClr="FFFFFF"/>
                </a:solidFill>
                <a:latin typeface="+mj-lt"/>
                <a:ea typeface="+mn-ea"/>
              </a:endParaRPr>
            </a:p>
          </p:txBody>
        </p:sp>
        <p:sp>
          <p:nvSpPr>
            <p:cNvPr id="56" name="TextBox 55"/>
            <p:cNvSpPr txBox="1"/>
            <p:nvPr/>
          </p:nvSpPr>
          <p:spPr>
            <a:xfrm>
              <a:off x="2901950" y="4657685"/>
              <a:ext cx="268288" cy="277812"/>
            </a:xfrm>
            <a:prstGeom prst="rect">
              <a:avLst/>
            </a:prstGeom>
            <a:noFill/>
          </p:spPr>
          <p:txBody>
            <a:bodyPr>
              <a:spAutoFit/>
            </a:bodyPr>
            <a:lstStyle/>
            <a:p>
              <a:pPr>
                <a:defRPr/>
              </a:pPr>
              <a:r>
                <a:rPr lang="en-US" sz="1200" b="1" dirty="0">
                  <a:solidFill>
                    <a:schemeClr val="accent5"/>
                  </a:solidFill>
                  <a:latin typeface="Helvetica"/>
                  <a:ea typeface="ＭＳ Ｐゴシック" charset="0"/>
                  <a:cs typeface="Helvetica"/>
                </a:rPr>
                <a:t>2</a:t>
              </a:r>
            </a:p>
          </p:txBody>
        </p:sp>
      </p:grpSp>
      <p:grpSp>
        <p:nvGrpSpPr>
          <p:cNvPr id="5" name="Group 55"/>
          <p:cNvGrpSpPr>
            <a:grpSpLocks/>
          </p:cNvGrpSpPr>
          <p:nvPr/>
        </p:nvGrpSpPr>
        <p:grpSpPr bwMode="auto">
          <a:xfrm>
            <a:off x="2603831" y="2551237"/>
            <a:ext cx="269875" cy="277813"/>
            <a:chOff x="1498600" y="3394075"/>
            <a:chExt cx="269875" cy="277813"/>
          </a:xfrm>
        </p:grpSpPr>
        <p:sp>
          <p:nvSpPr>
            <p:cNvPr id="58" name="Oval 57"/>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914400" fontAlgn="auto">
                <a:spcBef>
                  <a:spcPts val="0"/>
                </a:spcBef>
                <a:spcAft>
                  <a:spcPts val="0"/>
                </a:spcAft>
                <a:defRPr/>
              </a:pPr>
              <a:endParaRPr lang="en-US" sz="1800" kern="0" dirty="0">
                <a:solidFill>
                  <a:sysClr val="window" lastClr="FFFFFF"/>
                </a:solidFill>
                <a:latin typeface="+mj-lt"/>
                <a:ea typeface="+mn-ea"/>
              </a:endParaRPr>
            </a:p>
          </p:txBody>
        </p:sp>
        <p:sp>
          <p:nvSpPr>
            <p:cNvPr id="59" name="TextBox 58"/>
            <p:cNvSpPr txBox="1"/>
            <p:nvPr/>
          </p:nvSpPr>
          <p:spPr>
            <a:xfrm>
              <a:off x="1498600" y="3394075"/>
              <a:ext cx="269875" cy="277813"/>
            </a:xfrm>
            <a:prstGeom prst="rect">
              <a:avLst/>
            </a:prstGeom>
            <a:noFill/>
          </p:spPr>
          <p:txBody>
            <a:bodyPr>
              <a:spAutoFit/>
            </a:bodyPr>
            <a:lstStyle/>
            <a:p>
              <a:pPr>
                <a:defRPr/>
              </a:pPr>
              <a:r>
                <a:rPr lang="en-US" sz="1200" b="1" dirty="0">
                  <a:solidFill>
                    <a:schemeClr val="accent5"/>
                  </a:solidFill>
                  <a:latin typeface="Helvetica"/>
                  <a:ea typeface="ＭＳ Ｐゴシック" charset="0"/>
                  <a:cs typeface="Helvetica"/>
                </a:rPr>
                <a:t>3</a:t>
              </a:r>
            </a:p>
          </p:txBody>
        </p:sp>
      </p:grpSp>
      <p:grpSp>
        <p:nvGrpSpPr>
          <p:cNvPr id="6" name="Group 57"/>
          <p:cNvGrpSpPr>
            <a:grpSpLocks/>
          </p:cNvGrpSpPr>
          <p:nvPr/>
        </p:nvGrpSpPr>
        <p:grpSpPr bwMode="auto">
          <a:xfrm>
            <a:off x="4143706" y="1397125"/>
            <a:ext cx="268288" cy="276225"/>
            <a:chOff x="3000375" y="2239963"/>
            <a:chExt cx="268288" cy="276225"/>
          </a:xfrm>
        </p:grpSpPr>
        <p:sp>
          <p:nvSpPr>
            <p:cNvPr id="61" name="Oval 60"/>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914400" fontAlgn="auto">
                <a:spcBef>
                  <a:spcPts val="0"/>
                </a:spcBef>
                <a:spcAft>
                  <a:spcPts val="0"/>
                </a:spcAft>
                <a:defRPr/>
              </a:pPr>
              <a:endParaRPr lang="en-US" sz="1800" kern="0" dirty="0">
                <a:solidFill>
                  <a:sysClr val="window" lastClr="FFFFFF"/>
                </a:solidFill>
                <a:latin typeface="+mj-lt"/>
                <a:ea typeface="+mn-ea"/>
              </a:endParaRPr>
            </a:p>
          </p:txBody>
        </p:sp>
        <p:sp>
          <p:nvSpPr>
            <p:cNvPr id="62" name="TextBox 61"/>
            <p:cNvSpPr txBox="1"/>
            <p:nvPr/>
          </p:nvSpPr>
          <p:spPr>
            <a:xfrm>
              <a:off x="3000375" y="2239963"/>
              <a:ext cx="268288" cy="276225"/>
            </a:xfrm>
            <a:prstGeom prst="rect">
              <a:avLst/>
            </a:prstGeom>
            <a:noFill/>
          </p:spPr>
          <p:txBody>
            <a:bodyPr>
              <a:spAutoFit/>
            </a:bodyPr>
            <a:lstStyle/>
            <a:p>
              <a:pPr>
                <a:defRPr/>
              </a:pPr>
              <a:r>
                <a:rPr lang="en-US" sz="1200" b="1" dirty="0">
                  <a:solidFill>
                    <a:schemeClr val="accent5"/>
                  </a:solidFill>
                  <a:latin typeface="Helvetica"/>
                  <a:ea typeface="ＭＳ Ｐゴシック" charset="0"/>
                  <a:cs typeface="Helvetica"/>
                </a:rPr>
                <a:t>4</a:t>
              </a:r>
            </a:p>
          </p:txBody>
        </p:sp>
      </p:grpSp>
      <p:grpSp>
        <p:nvGrpSpPr>
          <p:cNvPr id="7" name="Group 51"/>
          <p:cNvGrpSpPr>
            <a:grpSpLocks/>
          </p:cNvGrpSpPr>
          <p:nvPr/>
        </p:nvGrpSpPr>
        <p:grpSpPr bwMode="auto">
          <a:xfrm>
            <a:off x="5796294" y="2997325"/>
            <a:ext cx="268287" cy="277812"/>
            <a:chOff x="4945063" y="4146550"/>
            <a:chExt cx="268287" cy="277813"/>
          </a:xfrm>
        </p:grpSpPr>
        <p:sp>
          <p:nvSpPr>
            <p:cNvPr id="64" name="Oval 63"/>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914400" fontAlgn="auto">
                <a:spcBef>
                  <a:spcPts val="0"/>
                </a:spcBef>
                <a:spcAft>
                  <a:spcPts val="0"/>
                </a:spcAft>
                <a:defRPr/>
              </a:pPr>
              <a:endParaRPr lang="en-US" sz="1800" kern="0" dirty="0">
                <a:solidFill>
                  <a:sysClr val="window" lastClr="FFFFFF"/>
                </a:solidFill>
                <a:latin typeface="+mj-lt"/>
                <a:ea typeface="+mn-ea"/>
              </a:endParaRPr>
            </a:p>
          </p:txBody>
        </p:sp>
        <p:sp>
          <p:nvSpPr>
            <p:cNvPr id="65" name="TextBox 64"/>
            <p:cNvSpPr txBox="1"/>
            <p:nvPr/>
          </p:nvSpPr>
          <p:spPr>
            <a:xfrm>
              <a:off x="4945063" y="4146550"/>
              <a:ext cx="268287" cy="277813"/>
            </a:xfrm>
            <a:prstGeom prst="rect">
              <a:avLst/>
            </a:prstGeom>
            <a:noFill/>
          </p:spPr>
          <p:txBody>
            <a:bodyPr>
              <a:spAutoFit/>
            </a:bodyPr>
            <a:lstStyle/>
            <a:p>
              <a:pPr>
                <a:defRPr/>
              </a:pPr>
              <a:r>
                <a:rPr lang="en-US" sz="1200" b="1" dirty="0">
                  <a:solidFill>
                    <a:schemeClr val="accent5"/>
                  </a:solidFill>
                  <a:latin typeface="Helvetica"/>
                  <a:ea typeface="ＭＳ Ｐゴシック" charset="0"/>
                  <a:cs typeface="Helvetica"/>
                </a:rPr>
                <a:t>5</a:t>
              </a:r>
            </a:p>
          </p:txBody>
        </p:sp>
      </p:grpSp>
      <p:grpSp>
        <p:nvGrpSpPr>
          <p:cNvPr id="8" name="Group 52"/>
          <p:cNvGrpSpPr>
            <a:grpSpLocks/>
          </p:cNvGrpSpPr>
          <p:nvPr/>
        </p:nvGrpSpPr>
        <p:grpSpPr bwMode="auto">
          <a:xfrm>
            <a:off x="6847219" y="3829175"/>
            <a:ext cx="269875" cy="277812"/>
            <a:chOff x="5907101" y="4719638"/>
            <a:chExt cx="269875" cy="277812"/>
          </a:xfrm>
        </p:grpSpPr>
        <p:sp>
          <p:nvSpPr>
            <p:cNvPr id="67" name="Oval 66"/>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914400" fontAlgn="auto">
                <a:spcBef>
                  <a:spcPts val="0"/>
                </a:spcBef>
                <a:spcAft>
                  <a:spcPts val="0"/>
                </a:spcAft>
                <a:defRPr/>
              </a:pPr>
              <a:endParaRPr lang="en-US" sz="1800" kern="0" dirty="0">
                <a:solidFill>
                  <a:sysClr val="window" lastClr="FFFFFF"/>
                </a:solidFill>
                <a:latin typeface="+mj-lt"/>
                <a:ea typeface="+mn-ea"/>
              </a:endParaRPr>
            </a:p>
          </p:txBody>
        </p:sp>
        <p:sp>
          <p:nvSpPr>
            <p:cNvPr id="68" name="TextBox 50"/>
            <p:cNvSpPr txBox="1">
              <a:spLocks noChangeArrowheads="1"/>
            </p:cNvSpPr>
            <p:nvPr/>
          </p:nvSpPr>
          <p:spPr bwMode="auto">
            <a:xfrm>
              <a:off x="5907101" y="4719638"/>
              <a:ext cx="269875" cy="277812"/>
            </a:xfrm>
            <a:prstGeom prst="rect">
              <a:avLst/>
            </a:prstGeom>
            <a:noFill/>
            <a:ln w="9525">
              <a:noFill/>
              <a:miter lim="800000"/>
              <a:headEnd/>
              <a:tailEnd/>
            </a:ln>
          </p:spPr>
          <p:txBody>
            <a:bodyPr>
              <a:spAutoFit/>
            </a:bodyPr>
            <a:lstStyle/>
            <a:p>
              <a:r>
                <a:rPr lang="en-US" sz="1200" b="1">
                  <a:solidFill>
                    <a:schemeClr val="accent1"/>
                  </a:solidFill>
                  <a:latin typeface="Helvetica" charset="0"/>
                </a:rPr>
                <a:t>6</a:t>
              </a:r>
            </a:p>
          </p:txBody>
        </p:sp>
      </p:grpSp>
      <p:grpSp>
        <p:nvGrpSpPr>
          <p:cNvPr id="9" name="Group 50"/>
          <p:cNvGrpSpPr>
            <a:grpSpLocks/>
          </p:cNvGrpSpPr>
          <p:nvPr/>
        </p:nvGrpSpPr>
        <p:grpSpPr bwMode="auto">
          <a:xfrm>
            <a:off x="8304544" y="2551237"/>
            <a:ext cx="268287" cy="276225"/>
            <a:chOff x="7167563" y="3398851"/>
            <a:chExt cx="268287" cy="276225"/>
          </a:xfrm>
        </p:grpSpPr>
        <p:sp>
          <p:nvSpPr>
            <p:cNvPr id="70" name="Oval 69"/>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914400" fontAlgn="auto">
                <a:spcBef>
                  <a:spcPts val="0"/>
                </a:spcBef>
                <a:spcAft>
                  <a:spcPts val="0"/>
                </a:spcAft>
                <a:defRPr/>
              </a:pPr>
              <a:endParaRPr lang="en-US" sz="1800" kern="0" dirty="0">
                <a:solidFill>
                  <a:sysClr val="window" lastClr="FFFFFF"/>
                </a:solidFill>
                <a:latin typeface="+mj-lt"/>
                <a:ea typeface="+mn-ea"/>
              </a:endParaRPr>
            </a:p>
          </p:txBody>
        </p:sp>
        <p:sp>
          <p:nvSpPr>
            <p:cNvPr id="71" name="TextBox 51"/>
            <p:cNvSpPr txBox="1">
              <a:spLocks noChangeArrowheads="1"/>
            </p:cNvSpPr>
            <p:nvPr/>
          </p:nvSpPr>
          <p:spPr bwMode="auto">
            <a:xfrm>
              <a:off x="7167563" y="3398851"/>
              <a:ext cx="268287" cy="276225"/>
            </a:xfrm>
            <a:prstGeom prst="rect">
              <a:avLst/>
            </a:prstGeom>
            <a:noFill/>
            <a:ln w="9525">
              <a:noFill/>
              <a:miter lim="800000"/>
              <a:headEnd/>
              <a:tailEnd/>
            </a:ln>
          </p:spPr>
          <p:txBody>
            <a:bodyPr>
              <a:spAutoFit/>
            </a:bodyPr>
            <a:lstStyle/>
            <a:p>
              <a:r>
                <a:rPr lang="en-US" sz="1200" b="1" dirty="0">
                  <a:solidFill>
                    <a:schemeClr val="accent1"/>
                  </a:solidFill>
                  <a:latin typeface="Helvetica" charset="0"/>
                </a:rPr>
                <a:t>7</a:t>
              </a:r>
            </a:p>
          </p:txBody>
        </p:sp>
      </p:grpSp>
      <p:grpSp>
        <p:nvGrpSpPr>
          <p:cNvPr id="10" name="Group 59"/>
          <p:cNvGrpSpPr>
            <a:grpSpLocks/>
          </p:cNvGrpSpPr>
          <p:nvPr/>
        </p:nvGrpSpPr>
        <p:grpSpPr bwMode="auto">
          <a:xfrm>
            <a:off x="6861506" y="1354262"/>
            <a:ext cx="268288" cy="276225"/>
            <a:chOff x="5264123" y="2403475"/>
            <a:chExt cx="268288" cy="276225"/>
          </a:xfrm>
        </p:grpSpPr>
        <p:sp>
          <p:nvSpPr>
            <p:cNvPr id="73" name="Oval 72"/>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914400" fontAlgn="auto">
                <a:spcBef>
                  <a:spcPts val="0"/>
                </a:spcBef>
                <a:spcAft>
                  <a:spcPts val="0"/>
                </a:spcAft>
                <a:defRPr/>
              </a:pPr>
              <a:endParaRPr lang="en-US" sz="1800" kern="0" dirty="0">
                <a:solidFill>
                  <a:sysClr val="window" lastClr="FFFFFF"/>
                </a:solidFill>
                <a:latin typeface="+mj-lt"/>
                <a:ea typeface="+mn-ea"/>
              </a:endParaRPr>
            </a:p>
          </p:txBody>
        </p:sp>
        <p:sp>
          <p:nvSpPr>
            <p:cNvPr id="74" name="TextBox 52"/>
            <p:cNvSpPr txBox="1">
              <a:spLocks noChangeArrowheads="1"/>
            </p:cNvSpPr>
            <p:nvPr/>
          </p:nvSpPr>
          <p:spPr bwMode="auto">
            <a:xfrm>
              <a:off x="5264123" y="2403475"/>
              <a:ext cx="268288" cy="276225"/>
            </a:xfrm>
            <a:prstGeom prst="rect">
              <a:avLst/>
            </a:prstGeom>
            <a:noFill/>
            <a:ln w="9525">
              <a:noFill/>
              <a:miter lim="800000"/>
              <a:headEnd/>
              <a:tailEnd/>
            </a:ln>
          </p:spPr>
          <p:txBody>
            <a:bodyPr>
              <a:spAutoFit/>
            </a:bodyPr>
            <a:lstStyle/>
            <a:p>
              <a:r>
                <a:rPr lang="en-US" sz="1200" b="1">
                  <a:solidFill>
                    <a:schemeClr val="accent1"/>
                  </a:solidFill>
                  <a:latin typeface="Helvetica" charset="0"/>
                </a:rPr>
                <a:t>8</a:t>
              </a:r>
            </a:p>
          </p:txBody>
        </p:sp>
      </p:grpSp>
      <p:sp>
        <p:nvSpPr>
          <p:cNvPr id="75" name="TextBox 3"/>
          <p:cNvSpPr txBox="1">
            <a:spLocks noChangeArrowheads="1"/>
          </p:cNvSpPr>
          <p:nvPr/>
        </p:nvSpPr>
        <p:spPr bwMode="auto">
          <a:xfrm>
            <a:off x="2914981" y="2386137"/>
            <a:ext cx="2066925" cy="461963"/>
          </a:xfrm>
          <a:prstGeom prst="rect">
            <a:avLst/>
          </a:prstGeom>
          <a:noFill/>
          <a:ln w="9525">
            <a:noFill/>
            <a:miter lim="800000"/>
            <a:headEnd/>
            <a:tailEnd/>
          </a:ln>
        </p:spPr>
        <p:txBody>
          <a:bodyPr>
            <a:spAutoFit/>
          </a:bodyPr>
          <a:lstStyle/>
          <a:p>
            <a:pPr algn="ctr"/>
            <a:r>
              <a:rPr lang="en-US" sz="2400" b="1" dirty="0">
                <a:solidFill>
                  <a:schemeClr val="bg1">
                    <a:lumMod val="75000"/>
                  </a:schemeClr>
                </a:solidFill>
                <a:latin typeface="Helvetica" charset="0"/>
              </a:rPr>
              <a:t>BUY</a:t>
            </a:r>
          </a:p>
        </p:txBody>
      </p:sp>
      <p:sp>
        <p:nvSpPr>
          <p:cNvPr id="76" name="TextBox 7"/>
          <p:cNvSpPr txBox="1">
            <a:spLocks noChangeArrowheads="1"/>
          </p:cNvSpPr>
          <p:nvPr/>
        </p:nvSpPr>
        <p:spPr bwMode="auto">
          <a:xfrm>
            <a:off x="6163006" y="2376612"/>
            <a:ext cx="2057400" cy="471488"/>
          </a:xfrm>
          <a:prstGeom prst="rect">
            <a:avLst/>
          </a:prstGeom>
          <a:noFill/>
          <a:ln w="9525">
            <a:noFill/>
            <a:miter lim="800000"/>
            <a:headEnd/>
            <a:tailEnd/>
          </a:ln>
        </p:spPr>
        <p:txBody>
          <a:bodyPr>
            <a:spAutoFit/>
          </a:bodyPr>
          <a:lstStyle/>
          <a:p>
            <a:pPr algn="ctr"/>
            <a:r>
              <a:rPr lang="en-US" sz="2400" b="1" dirty="0">
                <a:solidFill>
                  <a:schemeClr val="bg1">
                    <a:lumMod val="75000"/>
                  </a:schemeClr>
                </a:solidFill>
                <a:latin typeface="Helvetica" charset="0"/>
              </a:rPr>
              <a:t>OWN</a:t>
            </a:r>
          </a:p>
        </p:txBody>
      </p:sp>
      <p:sp>
        <p:nvSpPr>
          <p:cNvPr id="77" name="TextBox 8"/>
          <p:cNvSpPr txBox="1">
            <a:spLocks noChangeArrowheads="1"/>
          </p:cNvSpPr>
          <p:nvPr/>
        </p:nvSpPr>
        <p:spPr bwMode="auto">
          <a:xfrm>
            <a:off x="6134431" y="2727450"/>
            <a:ext cx="2152650" cy="276225"/>
          </a:xfrm>
          <a:prstGeom prst="rect">
            <a:avLst/>
          </a:prstGeom>
          <a:noFill/>
          <a:ln w="9525">
            <a:noFill/>
            <a:miter lim="800000"/>
            <a:headEnd/>
            <a:tailEnd/>
          </a:ln>
        </p:spPr>
        <p:txBody>
          <a:bodyPr>
            <a:spAutoFit/>
          </a:bodyPr>
          <a:lstStyle/>
          <a:p>
            <a:pPr algn="ctr"/>
            <a:r>
              <a:rPr lang="en-US" sz="1200">
                <a:solidFill>
                  <a:schemeClr val="tx2"/>
                </a:solidFill>
                <a:latin typeface="Helvetica" charset="0"/>
              </a:rPr>
              <a:t>Support &amp; Serve</a:t>
            </a:r>
          </a:p>
        </p:txBody>
      </p:sp>
      <p:sp>
        <p:nvSpPr>
          <p:cNvPr id="78" name="TextBox 9"/>
          <p:cNvSpPr txBox="1">
            <a:spLocks noChangeArrowheads="1"/>
          </p:cNvSpPr>
          <p:nvPr/>
        </p:nvSpPr>
        <p:spPr bwMode="auto">
          <a:xfrm>
            <a:off x="2905456" y="2727450"/>
            <a:ext cx="2028825" cy="276225"/>
          </a:xfrm>
          <a:prstGeom prst="rect">
            <a:avLst/>
          </a:prstGeom>
          <a:noFill/>
          <a:ln w="9525">
            <a:noFill/>
            <a:miter lim="800000"/>
            <a:headEnd/>
            <a:tailEnd/>
          </a:ln>
        </p:spPr>
        <p:txBody>
          <a:bodyPr>
            <a:spAutoFit/>
          </a:bodyPr>
          <a:lstStyle/>
          <a:p>
            <a:pPr algn="ctr"/>
            <a:r>
              <a:rPr lang="en-US" sz="1200">
                <a:solidFill>
                  <a:schemeClr val="tx2"/>
                </a:solidFill>
                <a:latin typeface="Helvetica" charset="0"/>
              </a:rPr>
              <a:t>Market &amp; Sell</a:t>
            </a:r>
          </a:p>
        </p:txBody>
      </p:sp>
      <p:sp>
        <p:nvSpPr>
          <p:cNvPr id="79" name="Rounded Rectangle 78"/>
          <p:cNvSpPr/>
          <p:nvPr/>
        </p:nvSpPr>
        <p:spPr>
          <a:xfrm>
            <a:off x="8108666" y="1615859"/>
            <a:ext cx="419100" cy="2242158"/>
          </a:xfrm>
          <a:prstGeom prst="roundRect">
            <a:avLst/>
          </a:prstGeom>
          <a:solidFill>
            <a:srgbClr val="FFFFFF">
              <a:alpha val="40000"/>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chorCtr="0"/>
          <a:lstStyle/>
          <a:p>
            <a:pPr algn="ctr"/>
            <a:r>
              <a:rPr lang="en-US" sz="1600" dirty="0" smtClean="0">
                <a:solidFill>
                  <a:schemeClr val="tx1"/>
                </a:solidFill>
                <a:latin typeface="Arial" pitchFamily="34" charset="0"/>
                <a:cs typeface="Arial" pitchFamily="34" charset="0"/>
              </a:rPr>
              <a:t>Support Scenario</a:t>
            </a:r>
          </a:p>
        </p:txBody>
      </p:sp>
      <p:sp>
        <p:nvSpPr>
          <p:cNvPr id="80" name="Rounded Rectangle 79"/>
          <p:cNvSpPr/>
          <p:nvPr/>
        </p:nvSpPr>
        <p:spPr>
          <a:xfrm rot="6267121">
            <a:off x="4072307" y="678892"/>
            <a:ext cx="398104" cy="2083241"/>
          </a:xfrm>
          <a:prstGeom prst="roundRect">
            <a:avLst/>
          </a:prstGeom>
          <a:solidFill>
            <a:srgbClr val="FFFFFF">
              <a:alpha val="40000"/>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chorCtr="0"/>
          <a:lstStyle/>
          <a:p>
            <a:pPr algn="ctr"/>
            <a:r>
              <a:rPr lang="en-US" sz="1600" dirty="0" smtClean="0">
                <a:solidFill>
                  <a:schemeClr val="tx1"/>
                </a:solidFill>
                <a:latin typeface="Arial" pitchFamily="34" charset="0"/>
                <a:cs typeface="Arial" pitchFamily="34" charset="0"/>
              </a:rPr>
              <a:t>Purchase Scenario</a:t>
            </a:r>
          </a:p>
        </p:txBody>
      </p:sp>
      <p:sp>
        <p:nvSpPr>
          <p:cNvPr id="35" name="Rectangle 34"/>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spTree>
    <p:extLst>
      <p:ext uri="{BB962C8B-B14F-4D97-AF65-F5344CB8AC3E}">
        <p14:creationId xmlns:p14="http://schemas.microsoft.com/office/powerpoint/2010/main" val="4191913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p:cNvPicPr>
            <a:picLocks noChangeAspect="1" noChangeArrowheads="1"/>
          </p:cNvPicPr>
          <p:nvPr/>
        </p:nvPicPr>
        <p:blipFill>
          <a:blip r:embed="rId2" cstate="screen"/>
          <a:srcRect/>
          <a:stretch>
            <a:fillRect/>
          </a:stretch>
        </p:blipFill>
        <p:spPr bwMode="auto">
          <a:xfrm rot="21034354">
            <a:off x="873864" y="2394398"/>
            <a:ext cx="656026" cy="883281"/>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1235122" y="201079"/>
            <a:ext cx="7705678" cy="432259"/>
          </a:xfrm>
        </p:spPr>
        <p:txBody>
          <a:bodyPr/>
          <a:lstStyle/>
          <a:p>
            <a:r>
              <a:rPr lang="en-US" dirty="0" smtClean="0"/>
              <a:t>Preparation Options</a:t>
            </a:r>
            <a:endParaRPr lang="en-US" dirty="0"/>
          </a:p>
        </p:txBody>
      </p:sp>
      <p:sp>
        <p:nvSpPr>
          <p:cNvPr id="4" name="Content Placeholder 3"/>
          <p:cNvSpPr>
            <a:spLocks noGrp="1"/>
          </p:cNvSpPr>
          <p:nvPr>
            <p:ph sz="half" idx="2"/>
          </p:nvPr>
        </p:nvSpPr>
        <p:spPr>
          <a:xfrm>
            <a:off x="1235121" y="658576"/>
            <a:ext cx="7712029" cy="318691"/>
          </a:xfrm>
        </p:spPr>
        <p:txBody>
          <a:bodyPr/>
          <a:lstStyle/>
          <a:p>
            <a:r>
              <a:rPr lang="en-US" dirty="0" smtClean="0"/>
              <a:t>The extent of your preparation will impact your mapping activity</a:t>
            </a:r>
            <a:endParaRPr lang="en-US" dirty="0"/>
          </a:p>
        </p:txBody>
      </p:sp>
      <p:cxnSp>
        <p:nvCxnSpPr>
          <p:cNvPr id="6" name="Straight Connector 5"/>
          <p:cNvCxnSpPr/>
          <p:nvPr/>
        </p:nvCxnSpPr>
        <p:spPr>
          <a:xfrm flipV="1">
            <a:off x="1096191" y="1945719"/>
            <a:ext cx="7001302" cy="13648"/>
          </a:xfrm>
          <a:prstGeom prst="line">
            <a:avLst/>
          </a:prstGeom>
          <a:ln w="5715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75287" y="3539308"/>
            <a:ext cx="2810969" cy="454722"/>
          </a:xfrm>
          <a:prstGeom prst="rect">
            <a:avLst/>
          </a:prstGeom>
          <a:noFill/>
          <a:ln>
            <a:noFill/>
          </a:ln>
        </p:spPr>
        <p:txBody>
          <a:bodyPr wrap="square" lIns="0" tIns="0" rIns="0" bIns="0" rtlCol="0">
            <a:noAutofit/>
          </a:bodyPr>
          <a:lstStyle/>
          <a:p>
            <a:pPr algn="ctr"/>
            <a:r>
              <a:rPr lang="en-US" sz="1200" dirty="0" smtClean="0"/>
              <a:t>Create a scaffold of behavior lines after creating a quick assumptive behavior line</a:t>
            </a:r>
          </a:p>
        </p:txBody>
      </p:sp>
      <p:sp>
        <p:nvSpPr>
          <p:cNvPr id="12" name="TextBox 11"/>
          <p:cNvSpPr txBox="1"/>
          <p:nvPr/>
        </p:nvSpPr>
        <p:spPr>
          <a:xfrm>
            <a:off x="6011057" y="3641874"/>
            <a:ext cx="2458185" cy="438420"/>
          </a:xfrm>
          <a:prstGeom prst="rect">
            <a:avLst/>
          </a:prstGeom>
          <a:noFill/>
          <a:ln>
            <a:noFill/>
          </a:ln>
        </p:spPr>
        <p:txBody>
          <a:bodyPr wrap="square" lIns="0" tIns="0" rIns="0" bIns="0" rtlCol="0">
            <a:noAutofit/>
          </a:bodyPr>
          <a:lstStyle/>
          <a:p>
            <a:pPr algn="ctr"/>
            <a:r>
              <a:rPr lang="en-US" sz="1200" dirty="0" smtClean="0"/>
              <a:t>Build full behavior lines in advance with input from multiple parties</a:t>
            </a:r>
          </a:p>
        </p:txBody>
      </p:sp>
      <p:sp>
        <p:nvSpPr>
          <p:cNvPr id="13" name="TextBox 12"/>
          <p:cNvSpPr txBox="1"/>
          <p:nvPr/>
        </p:nvSpPr>
        <p:spPr>
          <a:xfrm>
            <a:off x="1218808" y="2458673"/>
            <a:ext cx="1922771" cy="341906"/>
          </a:xfrm>
          <a:prstGeom prst="rect">
            <a:avLst/>
          </a:prstGeom>
          <a:noFill/>
          <a:ln>
            <a:noFill/>
          </a:ln>
        </p:spPr>
        <p:txBody>
          <a:bodyPr wrap="square" lIns="0" tIns="0" rIns="0" bIns="0" rtlCol="0">
            <a:noAutofit/>
          </a:bodyPr>
          <a:lstStyle/>
          <a:p>
            <a:pPr algn="ctr"/>
            <a:r>
              <a:rPr lang="en-US" sz="1200" dirty="0" smtClean="0"/>
              <a:t>Create a simple assumptive  persona</a:t>
            </a:r>
          </a:p>
        </p:txBody>
      </p:sp>
      <p:sp>
        <p:nvSpPr>
          <p:cNvPr id="14" name="TextBox 13"/>
          <p:cNvSpPr txBox="1"/>
          <p:nvPr/>
        </p:nvSpPr>
        <p:spPr>
          <a:xfrm>
            <a:off x="6231295" y="2284035"/>
            <a:ext cx="1733384" cy="427780"/>
          </a:xfrm>
          <a:prstGeom prst="rect">
            <a:avLst/>
          </a:prstGeom>
          <a:noFill/>
          <a:ln>
            <a:noFill/>
          </a:ln>
        </p:spPr>
        <p:txBody>
          <a:bodyPr wrap="square" lIns="0" tIns="0" rIns="0" bIns="0" rtlCol="0">
            <a:noAutofit/>
          </a:bodyPr>
          <a:lstStyle/>
          <a:p>
            <a:pPr algn="ctr"/>
            <a:r>
              <a:rPr lang="en-US" sz="1200" dirty="0" smtClean="0"/>
              <a:t>Deep research-driven personas</a:t>
            </a:r>
          </a:p>
        </p:txBody>
      </p:sp>
      <p:sp>
        <p:nvSpPr>
          <p:cNvPr id="15" name="TextBox 14"/>
          <p:cNvSpPr txBox="1"/>
          <p:nvPr/>
        </p:nvSpPr>
        <p:spPr>
          <a:xfrm>
            <a:off x="1383403" y="1257210"/>
            <a:ext cx="1282159" cy="528168"/>
          </a:xfrm>
          <a:prstGeom prst="rect">
            <a:avLst/>
          </a:prstGeom>
          <a:noFill/>
          <a:ln>
            <a:noFill/>
          </a:ln>
        </p:spPr>
        <p:txBody>
          <a:bodyPr wrap="square" lIns="0" tIns="0" rIns="0" bIns="0" rtlCol="0">
            <a:noAutofit/>
          </a:bodyPr>
          <a:lstStyle/>
          <a:p>
            <a:pPr algn="ctr"/>
            <a:r>
              <a:rPr lang="en-US" sz="1600" b="1" dirty="0" smtClean="0"/>
              <a:t>Assumptive Pre-work</a:t>
            </a:r>
          </a:p>
        </p:txBody>
      </p:sp>
      <p:sp>
        <p:nvSpPr>
          <p:cNvPr id="16" name="TextBox 15"/>
          <p:cNvSpPr txBox="1"/>
          <p:nvPr/>
        </p:nvSpPr>
        <p:spPr>
          <a:xfrm>
            <a:off x="6401386" y="1257873"/>
            <a:ext cx="1957610" cy="526842"/>
          </a:xfrm>
          <a:prstGeom prst="rect">
            <a:avLst/>
          </a:prstGeom>
          <a:noFill/>
          <a:ln>
            <a:noFill/>
          </a:ln>
        </p:spPr>
        <p:txBody>
          <a:bodyPr wrap="square" lIns="0" tIns="0" rIns="0" bIns="0" rtlCol="0">
            <a:noAutofit/>
          </a:bodyPr>
          <a:lstStyle/>
          <a:p>
            <a:pPr algn="ctr"/>
            <a:r>
              <a:rPr lang="en-US" sz="1600" b="1" dirty="0" smtClean="0"/>
              <a:t>Research Anchored</a:t>
            </a:r>
            <a:br>
              <a:rPr lang="en-US" sz="1600" b="1" dirty="0" smtClean="0"/>
            </a:br>
            <a:r>
              <a:rPr lang="en-US" sz="1600" b="1" dirty="0" smtClean="0"/>
              <a:t>Pre-work</a:t>
            </a:r>
          </a:p>
        </p:txBody>
      </p:sp>
      <p:sp>
        <p:nvSpPr>
          <p:cNvPr id="18" name="Rectangle 17"/>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grpSp>
        <p:nvGrpSpPr>
          <p:cNvPr id="41" name="Group 40"/>
          <p:cNvGrpSpPr/>
          <p:nvPr/>
        </p:nvGrpSpPr>
        <p:grpSpPr>
          <a:xfrm>
            <a:off x="935727" y="4044320"/>
            <a:ext cx="2601081" cy="307984"/>
            <a:chOff x="490138" y="1550830"/>
            <a:chExt cx="7722570" cy="914400"/>
          </a:xfrm>
        </p:grpSpPr>
        <p:grpSp>
          <p:nvGrpSpPr>
            <p:cNvPr id="22" name="Group 21"/>
            <p:cNvGrpSpPr/>
            <p:nvPr/>
          </p:nvGrpSpPr>
          <p:grpSpPr>
            <a:xfrm>
              <a:off x="1326349" y="1717639"/>
              <a:ext cx="1470852" cy="325864"/>
              <a:chOff x="1326349" y="2146993"/>
              <a:chExt cx="1470852" cy="325864"/>
            </a:xfrm>
          </p:grpSpPr>
          <p:sp>
            <p:nvSpPr>
              <p:cNvPr id="23" name="Rectangle 22"/>
              <p:cNvSpPr>
                <a:spLocks noChangeAspect="1"/>
              </p:cNvSpPr>
              <p:nvPr/>
            </p:nvSpPr>
            <p:spPr>
              <a:xfrm>
                <a:off x="1326349" y="2146993"/>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 dirty="0">
                  <a:solidFill>
                    <a:schemeClr val="tx1"/>
                  </a:solidFill>
                  <a:latin typeface="Skippy Sharpie" pitchFamily="2" charset="0"/>
                  <a:cs typeface="Arial"/>
                </a:endParaRPr>
              </a:p>
            </p:txBody>
          </p:sp>
          <p:sp>
            <p:nvSpPr>
              <p:cNvPr id="24" name="Rectangle 23"/>
              <p:cNvSpPr>
                <a:spLocks noChangeAspect="1"/>
              </p:cNvSpPr>
              <p:nvPr/>
            </p:nvSpPr>
            <p:spPr>
              <a:xfrm>
                <a:off x="1708012" y="2146993"/>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 dirty="0">
                  <a:solidFill>
                    <a:schemeClr val="tx1"/>
                  </a:solidFill>
                  <a:latin typeface="Skippy Sharpie" pitchFamily="2" charset="0"/>
                  <a:cs typeface="Arial"/>
                </a:endParaRPr>
              </a:p>
            </p:txBody>
          </p:sp>
          <p:sp>
            <p:nvSpPr>
              <p:cNvPr id="25" name="Rectangle 24"/>
              <p:cNvSpPr>
                <a:spLocks noChangeAspect="1"/>
              </p:cNvSpPr>
              <p:nvPr/>
            </p:nvSpPr>
            <p:spPr>
              <a:xfrm>
                <a:off x="2089675" y="2146993"/>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 dirty="0">
                  <a:solidFill>
                    <a:schemeClr val="tx1"/>
                  </a:solidFill>
                  <a:latin typeface="Skippy Sharpie" pitchFamily="2" charset="0"/>
                  <a:cs typeface="Arial"/>
                </a:endParaRPr>
              </a:p>
            </p:txBody>
          </p:sp>
          <p:sp>
            <p:nvSpPr>
              <p:cNvPr id="26" name="Rectangle 25"/>
              <p:cNvSpPr>
                <a:spLocks noChangeAspect="1"/>
              </p:cNvSpPr>
              <p:nvPr/>
            </p:nvSpPr>
            <p:spPr>
              <a:xfrm>
                <a:off x="2471337" y="2146993"/>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 dirty="0">
                  <a:solidFill>
                    <a:schemeClr val="tx1"/>
                  </a:solidFill>
                  <a:latin typeface="Skippy Sharpie" pitchFamily="2" charset="0"/>
                  <a:cs typeface="Arial"/>
                </a:endParaRPr>
              </a:p>
            </p:txBody>
          </p:sp>
        </p:grpSp>
        <p:grpSp>
          <p:nvGrpSpPr>
            <p:cNvPr id="27" name="Group 26"/>
            <p:cNvGrpSpPr/>
            <p:nvPr/>
          </p:nvGrpSpPr>
          <p:grpSpPr>
            <a:xfrm>
              <a:off x="3600422" y="1717639"/>
              <a:ext cx="1470852" cy="325864"/>
              <a:chOff x="1326349" y="2146993"/>
              <a:chExt cx="1470852" cy="325864"/>
            </a:xfrm>
          </p:grpSpPr>
          <p:sp>
            <p:nvSpPr>
              <p:cNvPr id="28" name="Rectangle 27"/>
              <p:cNvSpPr>
                <a:spLocks noChangeAspect="1"/>
              </p:cNvSpPr>
              <p:nvPr/>
            </p:nvSpPr>
            <p:spPr>
              <a:xfrm>
                <a:off x="1326349" y="2146993"/>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 dirty="0">
                  <a:solidFill>
                    <a:schemeClr val="tx1"/>
                  </a:solidFill>
                  <a:latin typeface="Skippy Sharpie" pitchFamily="2" charset="0"/>
                  <a:cs typeface="Arial"/>
                </a:endParaRPr>
              </a:p>
            </p:txBody>
          </p:sp>
          <p:sp>
            <p:nvSpPr>
              <p:cNvPr id="29" name="Rectangle 28"/>
              <p:cNvSpPr>
                <a:spLocks noChangeAspect="1"/>
              </p:cNvSpPr>
              <p:nvPr/>
            </p:nvSpPr>
            <p:spPr>
              <a:xfrm>
                <a:off x="1708012" y="2146993"/>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 dirty="0">
                  <a:solidFill>
                    <a:schemeClr val="tx1"/>
                  </a:solidFill>
                  <a:latin typeface="Skippy Sharpie" pitchFamily="2" charset="0"/>
                  <a:cs typeface="Arial"/>
                </a:endParaRPr>
              </a:p>
            </p:txBody>
          </p:sp>
          <p:sp>
            <p:nvSpPr>
              <p:cNvPr id="30" name="Rectangle 29"/>
              <p:cNvSpPr>
                <a:spLocks noChangeAspect="1"/>
              </p:cNvSpPr>
              <p:nvPr/>
            </p:nvSpPr>
            <p:spPr>
              <a:xfrm>
                <a:off x="2089675" y="2146993"/>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 dirty="0">
                  <a:solidFill>
                    <a:schemeClr val="tx1"/>
                  </a:solidFill>
                  <a:latin typeface="Skippy Sharpie" pitchFamily="2" charset="0"/>
                  <a:cs typeface="Arial"/>
                </a:endParaRPr>
              </a:p>
            </p:txBody>
          </p:sp>
          <p:sp>
            <p:nvSpPr>
              <p:cNvPr id="31" name="Rectangle 30"/>
              <p:cNvSpPr>
                <a:spLocks noChangeAspect="1"/>
              </p:cNvSpPr>
              <p:nvPr/>
            </p:nvSpPr>
            <p:spPr>
              <a:xfrm>
                <a:off x="2471337" y="2146993"/>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 dirty="0">
                  <a:solidFill>
                    <a:schemeClr val="tx1"/>
                  </a:solidFill>
                  <a:latin typeface="Skippy Sharpie" pitchFamily="2" charset="0"/>
                  <a:cs typeface="Arial"/>
                </a:endParaRPr>
              </a:p>
            </p:txBody>
          </p:sp>
        </p:grpSp>
        <p:grpSp>
          <p:nvGrpSpPr>
            <p:cNvPr id="32" name="Group 31"/>
            <p:cNvGrpSpPr/>
            <p:nvPr/>
          </p:nvGrpSpPr>
          <p:grpSpPr>
            <a:xfrm>
              <a:off x="5882447" y="1717639"/>
              <a:ext cx="1470852" cy="325864"/>
              <a:chOff x="1326349" y="2146993"/>
              <a:chExt cx="1470852" cy="325864"/>
            </a:xfrm>
          </p:grpSpPr>
          <p:sp>
            <p:nvSpPr>
              <p:cNvPr id="33" name="Rectangle 32"/>
              <p:cNvSpPr>
                <a:spLocks noChangeAspect="1"/>
              </p:cNvSpPr>
              <p:nvPr/>
            </p:nvSpPr>
            <p:spPr>
              <a:xfrm>
                <a:off x="1326349" y="2146993"/>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 dirty="0">
                  <a:solidFill>
                    <a:schemeClr val="tx1"/>
                  </a:solidFill>
                  <a:latin typeface="Skippy Sharpie" pitchFamily="2" charset="0"/>
                  <a:cs typeface="Arial"/>
                </a:endParaRPr>
              </a:p>
            </p:txBody>
          </p:sp>
          <p:sp>
            <p:nvSpPr>
              <p:cNvPr id="34" name="Rectangle 33"/>
              <p:cNvSpPr>
                <a:spLocks noChangeAspect="1"/>
              </p:cNvSpPr>
              <p:nvPr/>
            </p:nvSpPr>
            <p:spPr>
              <a:xfrm>
                <a:off x="1708012" y="2146993"/>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 dirty="0">
                  <a:solidFill>
                    <a:schemeClr val="tx1"/>
                  </a:solidFill>
                  <a:latin typeface="Skippy Sharpie" pitchFamily="2" charset="0"/>
                  <a:cs typeface="Arial"/>
                </a:endParaRPr>
              </a:p>
            </p:txBody>
          </p:sp>
          <p:sp>
            <p:nvSpPr>
              <p:cNvPr id="35" name="Rectangle 34"/>
              <p:cNvSpPr>
                <a:spLocks noChangeAspect="1"/>
              </p:cNvSpPr>
              <p:nvPr/>
            </p:nvSpPr>
            <p:spPr>
              <a:xfrm>
                <a:off x="2089675" y="2146993"/>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 dirty="0">
                  <a:solidFill>
                    <a:schemeClr val="tx1"/>
                  </a:solidFill>
                  <a:latin typeface="Skippy Sharpie" pitchFamily="2" charset="0"/>
                  <a:cs typeface="Arial"/>
                </a:endParaRPr>
              </a:p>
            </p:txBody>
          </p:sp>
          <p:sp>
            <p:nvSpPr>
              <p:cNvPr id="36" name="Rectangle 35"/>
              <p:cNvSpPr>
                <a:spLocks noChangeAspect="1"/>
              </p:cNvSpPr>
              <p:nvPr/>
            </p:nvSpPr>
            <p:spPr>
              <a:xfrm>
                <a:off x="2471337" y="2146993"/>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 dirty="0">
                  <a:solidFill>
                    <a:schemeClr val="tx1"/>
                  </a:solidFill>
                  <a:latin typeface="Skippy Sharpie" pitchFamily="2" charset="0"/>
                  <a:cs typeface="Arial"/>
                </a:endParaRPr>
              </a:p>
            </p:txBody>
          </p:sp>
        </p:grpSp>
        <p:sp>
          <p:nvSpPr>
            <p:cNvPr id="37" name="Rectangle 36"/>
            <p:cNvSpPr>
              <a:spLocks noChangeAspect="1"/>
            </p:cNvSpPr>
            <p:nvPr/>
          </p:nvSpPr>
          <p:spPr>
            <a:xfrm>
              <a:off x="5028918" y="1550830"/>
              <a:ext cx="914400" cy="914400"/>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dirty="0" smtClean="0">
                  <a:solidFill>
                    <a:schemeClr val="tx1"/>
                  </a:solidFill>
                  <a:latin typeface="Skippy Sharpie" pitchFamily="2" charset="0"/>
                  <a:cs typeface="Arial"/>
                </a:rPr>
                <a:t>Calls customer service to ask about installation fee</a:t>
              </a:r>
              <a:endParaRPr lang="en-US" sz="300" dirty="0">
                <a:solidFill>
                  <a:schemeClr val="tx1"/>
                </a:solidFill>
                <a:latin typeface="Skippy Sharpie" pitchFamily="2" charset="0"/>
                <a:cs typeface="Arial"/>
              </a:endParaRPr>
            </a:p>
          </p:txBody>
        </p:sp>
        <p:sp>
          <p:nvSpPr>
            <p:cNvPr id="38" name="Rectangle 37"/>
            <p:cNvSpPr>
              <a:spLocks noChangeAspect="1"/>
            </p:cNvSpPr>
            <p:nvPr/>
          </p:nvSpPr>
          <p:spPr>
            <a:xfrm>
              <a:off x="490138" y="1550830"/>
              <a:ext cx="914400" cy="914400"/>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dirty="0" smtClean="0">
                  <a:solidFill>
                    <a:schemeClr val="tx1"/>
                  </a:solidFill>
                  <a:latin typeface="Skippy Sharpie" pitchFamily="2" charset="0"/>
                  <a:cs typeface="Arial"/>
                </a:rPr>
                <a:t>Customer sees online offer for high speed Internet</a:t>
              </a:r>
              <a:endParaRPr lang="en-US" sz="300" dirty="0">
                <a:solidFill>
                  <a:schemeClr val="tx1"/>
                </a:solidFill>
                <a:latin typeface="Skippy Sharpie" pitchFamily="2" charset="0"/>
                <a:cs typeface="Arial"/>
              </a:endParaRPr>
            </a:p>
          </p:txBody>
        </p:sp>
        <p:sp>
          <p:nvSpPr>
            <p:cNvPr id="39" name="Rectangle 38"/>
            <p:cNvSpPr>
              <a:spLocks noChangeAspect="1"/>
            </p:cNvSpPr>
            <p:nvPr/>
          </p:nvSpPr>
          <p:spPr>
            <a:xfrm>
              <a:off x="7298308" y="1550830"/>
              <a:ext cx="914400" cy="914400"/>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dirty="0" smtClean="0">
                  <a:solidFill>
                    <a:schemeClr val="tx1"/>
                  </a:solidFill>
                  <a:latin typeface="Skippy Sharpie" pitchFamily="2" charset="0"/>
                  <a:cs typeface="Arial"/>
                </a:rPr>
                <a:t>Downgrades package to lower monthly cost</a:t>
              </a:r>
              <a:endParaRPr lang="en-US" sz="300" dirty="0">
                <a:solidFill>
                  <a:schemeClr val="tx1"/>
                </a:solidFill>
                <a:latin typeface="Skippy Sharpie" pitchFamily="2" charset="0"/>
                <a:cs typeface="Arial"/>
              </a:endParaRPr>
            </a:p>
          </p:txBody>
        </p:sp>
        <p:sp>
          <p:nvSpPr>
            <p:cNvPr id="40" name="Rectangle 39"/>
            <p:cNvSpPr>
              <a:spLocks noChangeAspect="1"/>
            </p:cNvSpPr>
            <p:nvPr/>
          </p:nvSpPr>
          <p:spPr>
            <a:xfrm>
              <a:off x="2759528" y="1550830"/>
              <a:ext cx="914400" cy="914400"/>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dirty="0" smtClean="0">
                  <a:solidFill>
                    <a:schemeClr val="tx1"/>
                  </a:solidFill>
                  <a:latin typeface="Skippy Sharpie" pitchFamily="2" charset="0"/>
                  <a:cs typeface="Arial"/>
                </a:rPr>
                <a:t>Customer initiates order online</a:t>
              </a:r>
            </a:p>
          </p:txBody>
        </p:sp>
      </p:grpSp>
      <p:pic>
        <p:nvPicPr>
          <p:cNvPr id="44" name="Picture 2"/>
          <p:cNvPicPr>
            <a:picLocks noChangeAspect="1" noChangeArrowheads="1"/>
          </p:cNvPicPr>
          <p:nvPr/>
        </p:nvPicPr>
        <p:blipFill>
          <a:blip r:embed="rId3" cstate="print"/>
          <a:srcRect/>
          <a:stretch>
            <a:fillRect/>
          </a:stretch>
        </p:blipFill>
        <p:spPr bwMode="auto">
          <a:xfrm>
            <a:off x="6243842" y="4103114"/>
            <a:ext cx="1915296" cy="331554"/>
          </a:xfrm>
          <a:prstGeom prst="rect">
            <a:avLst/>
          </a:prstGeom>
          <a:noFill/>
          <a:ln w="9525">
            <a:noFill/>
            <a:miter lim="800000"/>
            <a:headEnd/>
            <a:tailEnd/>
          </a:ln>
        </p:spPr>
      </p:pic>
      <p:pic>
        <p:nvPicPr>
          <p:cNvPr id="30721" name="Picture 1"/>
          <p:cNvPicPr>
            <a:picLocks noChangeAspect="1" noChangeArrowheads="1"/>
          </p:cNvPicPr>
          <p:nvPr/>
        </p:nvPicPr>
        <p:blipFill>
          <a:blip r:embed="rId4" cstate="print"/>
          <a:srcRect l="2542" r="3700"/>
          <a:stretch>
            <a:fillRect/>
          </a:stretch>
        </p:blipFill>
        <p:spPr bwMode="auto">
          <a:xfrm>
            <a:off x="6586330" y="2686728"/>
            <a:ext cx="1097486" cy="752028"/>
          </a:xfrm>
          <a:prstGeom prst="rect">
            <a:avLst/>
          </a:prstGeom>
          <a:noFill/>
          <a:ln w="9525">
            <a:solidFill>
              <a:schemeClr val="bg1">
                <a:lumMod val="85000"/>
              </a:schemeClr>
            </a:solidFill>
            <a:miter lim="800000"/>
            <a:headEnd/>
            <a:tailEnd/>
          </a:ln>
          <a:effectLst>
            <a:outerShdw blurRad="50800" dist="38100" dir="5400000" algn="t" rotWithShape="0">
              <a:prstClr val="black">
                <a:alpha val="40000"/>
              </a:prstClr>
            </a:outerShdw>
          </a:effectLst>
        </p:spPr>
      </p:pic>
      <p:sp>
        <p:nvSpPr>
          <p:cNvPr id="42" name="TextBox 41"/>
          <p:cNvSpPr txBox="1"/>
          <p:nvPr/>
        </p:nvSpPr>
        <p:spPr>
          <a:xfrm rot="20345958">
            <a:off x="3747898" y="2516435"/>
            <a:ext cx="2037739" cy="993913"/>
          </a:xfrm>
          <a:prstGeom prst="rect">
            <a:avLst/>
          </a:prstGeom>
          <a:noFill/>
          <a:ln>
            <a:noFill/>
          </a:ln>
        </p:spPr>
        <p:txBody>
          <a:bodyPr wrap="square" lIns="0" tIns="0" rIns="0" bIns="0" rtlCol="0" anchor="ctr">
            <a:noAutofit/>
          </a:bodyPr>
          <a:lstStyle/>
          <a:p>
            <a:pPr algn="ctr"/>
            <a:r>
              <a:rPr lang="en-US" sz="1800" dirty="0" smtClean="0">
                <a:solidFill>
                  <a:schemeClr val="tx1">
                    <a:lumMod val="85000"/>
                    <a:lumOff val="15000"/>
                  </a:schemeClr>
                </a:solidFill>
                <a:latin typeface="Arial Black" pitchFamily="34" charset="0"/>
              </a:rPr>
              <a:t>Both approaches</a:t>
            </a:r>
            <a:br>
              <a:rPr lang="en-US" sz="1800" dirty="0" smtClean="0">
                <a:solidFill>
                  <a:schemeClr val="tx1">
                    <a:lumMod val="85000"/>
                    <a:lumOff val="15000"/>
                  </a:schemeClr>
                </a:solidFill>
                <a:latin typeface="Arial Black" pitchFamily="34" charset="0"/>
              </a:rPr>
            </a:br>
            <a:r>
              <a:rPr lang="en-US" sz="1800" dirty="0" smtClean="0">
                <a:solidFill>
                  <a:schemeClr val="tx1">
                    <a:lumMod val="85000"/>
                    <a:lumOff val="15000"/>
                  </a:schemeClr>
                </a:solidFill>
                <a:latin typeface="Arial Black" pitchFamily="34" charset="0"/>
              </a:rPr>
              <a:t>can work well</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972" y="201079"/>
            <a:ext cx="7750827" cy="432259"/>
          </a:xfrm>
        </p:spPr>
        <p:txBody>
          <a:bodyPr/>
          <a:lstStyle/>
          <a:p>
            <a:r>
              <a:rPr lang="en-US" dirty="0" smtClean="0"/>
              <a:t>Building The Behavior Line</a:t>
            </a:r>
            <a:endParaRPr lang="en-US" dirty="0"/>
          </a:p>
        </p:txBody>
      </p:sp>
      <p:sp>
        <p:nvSpPr>
          <p:cNvPr id="4" name="Content Placeholder 3"/>
          <p:cNvSpPr>
            <a:spLocks noGrp="1"/>
          </p:cNvSpPr>
          <p:nvPr>
            <p:ph sz="half" idx="1"/>
          </p:nvPr>
        </p:nvSpPr>
        <p:spPr/>
        <p:txBody>
          <a:bodyPr/>
          <a:lstStyle/>
          <a:p>
            <a:r>
              <a:rPr lang="en-US" sz="2000" dirty="0" smtClean="0"/>
              <a:t>We recommend that you frame out behavior lines for all your boards, then reduce them to 4-5 steps that provide a scaffold for the teams to have as a starting point</a:t>
            </a:r>
          </a:p>
          <a:p>
            <a:pPr lvl="1"/>
            <a:r>
              <a:rPr lang="en-US" sz="1800" dirty="0" smtClean="0"/>
              <a:t>Provide 1</a:t>
            </a:r>
            <a:r>
              <a:rPr lang="en-US" sz="1800" baseline="30000" dirty="0" smtClean="0"/>
              <a:t>st</a:t>
            </a:r>
            <a:r>
              <a:rPr lang="en-US" sz="1800" dirty="0" smtClean="0"/>
              <a:t> &amp; last step, plus a few in the middle for each board</a:t>
            </a:r>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r>
              <a:rPr lang="en-US" sz="1800" dirty="0" smtClean="0"/>
              <a:t>Write them out on green post-its</a:t>
            </a:r>
            <a:r>
              <a:rPr lang="en-US" sz="1100" dirty="0" smtClean="0"/>
              <a:t>®</a:t>
            </a:r>
            <a:r>
              <a:rPr lang="en-US" sz="1800" dirty="0" smtClean="0"/>
              <a:t> ahead of time</a:t>
            </a:r>
            <a:endParaRPr lang="en-US" sz="1800" dirty="0"/>
          </a:p>
        </p:txBody>
      </p:sp>
      <p:sp>
        <p:nvSpPr>
          <p:cNvPr id="5" name="Content Placeholder 4"/>
          <p:cNvSpPr>
            <a:spLocks noGrp="1"/>
          </p:cNvSpPr>
          <p:nvPr>
            <p:ph sz="half" idx="2"/>
          </p:nvPr>
        </p:nvSpPr>
        <p:spPr>
          <a:xfrm>
            <a:off x="1202499" y="658576"/>
            <a:ext cx="7744652" cy="318691"/>
          </a:xfrm>
        </p:spPr>
        <p:txBody>
          <a:bodyPr/>
          <a:lstStyle/>
          <a:p>
            <a:r>
              <a:rPr lang="en-US" dirty="0" smtClean="0"/>
              <a:t>Good preparation here will return dividends in your group activity</a:t>
            </a:r>
            <a:endParaRPr lang="en-US" dirty="0"/>
          </a:p>
        </p:txBody>
      </p:sp>
      <p:sp>
        <p:nvSpPr>
          <p:cNvPr id="3" name="Rectangle 2"/>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sp>
        <p:nvSpPr>
          <p:cNvPr id="27" name="Right Arrow 26"/>
          <p:cNvSpPr/>
          <p:nvPr/>
        </p:nvSpPr>
        <p:spPr>
          <a:xfrm>
            <a:off x="137133" y="2857728"/>
            <a:ext cx="8881607" cy="1137037"/>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grpSp>
        <p:nvGrpSpPr>
          <p:cNvPr id="52" name="Group 51"/>
          <p:cNvGrpSpPr/>
          <p:nvPr/>
        </p:nvGrpSpPr>
        <p:grpSpPr>
          <a:xfrm>
            <a:off x="5918507" y="3259169"/>
            <a:ext cx="1470852" cy="325864"/>
            <a:chOff x="1272645" y="3247482"/>
            <a:chExt cx="1470852" cy="325864"/>
          </a:xfrm>
        </p:grpSpPr>
        <p:sp>
          <p:nvSpPr>
            <p:cNvPr id="53" name="Rectangle 52"/>
            <p:cNvSpPr>
              <a:spLocks noChangeAspect="1"/>
            </p:cNvSpPr>
            <p:nvPr/>
          </p:nvSpPr>
          <p:spPr>
            <a:xfrm>
              <a:off x="1272645" y="3247482"/>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solidFill>
                    <a:schemeClr val="tx1"/>
                  </a:solidFill>
                  <a:latin typeface="Skippy Sharpie" pitchFamily="2" charset="0"/>
                  <a:cs typeface="Arial"/>
                </a:rPr>
                <a:t>Ends chat </a:t>
              </a:r>
              <a:r>
                <a:rPr lang="en-US" sz="600" dirty="0" err="1" smtClean="0">
                  <a:solidFill>
                    <a:schemeClr val="tx1"/>
                  </a:solidFill>
                  <a:latin typeface="Skippy Sharpie" pitchFamily="2" charset="0"/>
                  <a:cs typeface="Arial"/>
                </a:rPr>
                <a:t>sessio</a:t>
              </a:r>
              <a:endParaRPr lang="en-US" sz="600" dirty="0">
                <a:solidFill>
                  <a:schemeClr val="tx1"/>
                </a:solidFill>
                <a:latin typeface="Skippy Sharpie" pitchFamily="2" charset="0"/>
                <a:cs typeface="Arial"/>
              </a:endParaRPr>
            </a:p>
          </p:txBody>
        </p:sp>
        <p:sp>
          <p:nvSpPr>
            <p:cNvPr id="54" name="Rectangle 53"/>
            <p:cNvSpPr>
              <a:spLocks noChangeAspect="1"/>
            </p:cNvSpPr>
            <p:nvPr/>
          </p:nvSpPr>
          <p:spPr>
            <a:xfrm>
              <a:off x="1654308" y="3247482"/>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dirty="0" smtClean="0">
                  <a:solidFill>
                    <a:schemeClr val="tx1"/>
                  </a:solidFill>
                  <a:latin typeface="Skippy Sharpie" pitchFamily="2" charset="0"/>
                  <a:cs typeface="Arial"/>
                </a:rPr>
                <a:t>More behavioral detail</a:t>
              </a:r>
              <a:endParaRPr lang="en-US" sz="500" dirty="0">
                <a:solidFill>
                  <a:schemeClr val="tx1"/>
                </a:solidFill>
                <a:latin typeface="Skippy Sharpie" pitchFamily="2" charset="0"/>
                <a:cs typeface="Arial"/>
              </a:endParaRPr>
            </a:p>
          </p:txBody>
        </p:sp>
        <p:sp>
          <p:nvSpPr>
            <p:cNvPr id="55" name="Rectangle 54"/>
            <p:cNvSpPr>
              <a:spLocks noChangeAspect="1"/>
            </p:cNvSpPr>
            <p:nvPr/>
          </p:nvSpPr>
          <p:spPr>
            <a:xfrm>
              <a:off x="2035971" y="3247482"/>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dirty="0" smtClean="0">
                  <a:solidFill>
                    <a:schemeClr val="tx1"/>
                  </a:solidFill>
                  <a:latin typeface="Skippy Sharpie" pitchFamily="2" charset="0"/>
                  <a:cs typeface="Arial"/>
                </a:rPr>
                <a:t>Additional action steps</a:t>
              </a:r>
              <a:endParaRPr lang="en-US" sz="500" dirty="0">
                <a:solidFill>
                  <a:schemeClr val="tx1"/>
                </a:solidFill>
                <a:latin typeface="Skippy Sharpie" pitchFamily="2" charset="0"/>
                <a:cs typeface="Arial"/>
              </a:endParaRPr>
            </a:p>
          </p:txBody>
        </p:sp>
        <p:sp>
          <p:nvSpPr>
            <p:cNvPr id="56" name="Rectangle 55"/>
            <p:cNvSpPr>
              <a:spLocks noChangeAspect="1"/>
            </p:cNvSpPr>
            <p:nvPr/>
          </p:nvSpPr>
          <p:spPr>
            <a:xfrm>
              <a:off x="2417633" y="3247482"/>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 dirty="0" smtClean="0">
                  <a:solidFill>
                    <a:schemeClr val="tx1"/>
                  </a:solidFill>
                  <a:latin typeface="Skippy Sharpie" pitchFamily="2" charset="0"/>
                  <a:cs typeface="Arial"/>
                </a:rPr>
                <a:t>Realizes situation unresolved</a:t>
              </a:r>
              <a:endParaRPr lang="en-US" sz="400" dirty="0">
                <a:solidFill>
                  <a:schemeClr val="tx1"/>
                </a:solidFill>
                <a:latin typeface="Skippy Sharpie" pitchFamily="2" charset="0"/>
                <a:cs typeface="Arial"/>
              </a:endParaRPr>
            </a:p>
          </p:txBody>
        </p:sp>
      </p:grpSp>
      <p:grpSp>
        <p:nvGrpSpPr>
          <p:cNvPr id="26" name="Group 25"/>
          <p:cNvGrpSpPr/>
          <p:nvPr/>
        </p:nvGrpSpPr>
        <p:grpSpPr>
          <a:xfrm>
            <a:off x="1272645" y="3259169"/>
            <a:ext cx="1470852" cy="325864"/>
            <a:chOff x="1272645" y="3247482"/>
            <a:chExt cx="1470852" cy="325864"/>
          </a:xfrm>
        </p:grpSpPr>
        <p:sp>
          <p:nvSpPr>
            <p:cNvPr id="29" name="Rectangle 28"/>
            <p:cNvSpPr>
              <a:spLocks noChangeAspect="1"/>
            </p:cNvSpPr>
            <p:nvPr/>
          </p:nvSpPr>
          <p:spPr>
            <a:xfrm>
              <a:off x="1272645" y="3247482"/>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solidFill>
                    <a:schemeClr val="tx1"/>
                  </a:solidFill>
                  <a:latin typeface="Skippy Sharpie" pitchFamily="2" charset="0"/>
                  <a:cs typeface="Arial"/>
                </a:rPr>
                <a:t>Ends chat </a:t>
              </a:r>
              <a:r>
                <a:rPr lang="en-US" sz="600" dirty="0" err="1" smtClean="0">
                  <a:solidFill>
                    <a:schemeClr val="tx1"/>
                  </a:solidFill>
                  <a:latin typeface="Skippy Sharpie" pitchFamily="2" charset="0"/>
                  <a:cs typeface="Arial"/>
                </a:rPr>
                <a:t>sessio</a:t>
              </a:r>
              <a:endParaRPr lang="en-US" sz="600" dirty="0">
                <a:solidFill>
                  <a:schemeClr val="tx1"/>
                </a:solidFill>
                <a:latin typeface="Skippy Sharpie" pitchFamily="2" charset="0"/>
                <a:cs typeface="Arial"/>
              </a:endParaRPr>
            </a:p>
          </p:txBody>
        </p:sp>
        <p:sp>
          <p:nvSpPr>
            <p:cNvPr id="30" name="Rectangle 29"/>
            <p:cNvSpPr>
              <a:spLocks noChangeAspect="1"/>
            </p:cNvSpPr>
            <p:nvPr/>
          </p:nvSpPr>
          <p:spPr>
            <a:xfrm>
              <a:off x="1654308" y="3247482"/>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dirty="0" smtClean="0">
                  <a:solidFill>
                    <a:schemeClr val="tx1"/>
                  </a:solidFill>
                  <a:latin typeface="Skippy Sharpie" pitchFamily="2" charset="0"/>
                  <a:cs typeface="Arial"/>
                </a:rPr>
                <a:t>More behavioral detail</a:t>
              </a:r>
              <a:endParaRPr lang="en-US" sz="500" dirty="0">
                <a:solidFill>
                  <a:schemeClr val="tx1"/>
                </a:solidFill>
                <a:latin typeface="Skippy Sharpie" pitchFamily="2" charset="0"/>
                <a:cs typeface="Arial"/>
              </a:endParaRPr>
            </a:p>
          </p:txBody>
        </p:sp>
        <p:sp>
          <p:nvSpPr>
            <p:cNvPr id="31" name="Rectangle 30"/>
            <p:cNvSpPr>
              <a:spLocks noChangeAspect="1"/>
            </p:cNvSpPr>
            <p:nvPr/>
          </p:nvSpPr>
          <p:spPr>
            <a:xfrm>
              <a:off x="2035971" y="3247482"/>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dirty="0" smtClean="0">
                  <a:solidFill>
                    <a:schemeClr val="tx1"/>
                  </a:solidFill>
                  <a:latin typeface="Skippy Sharpie" pitchFamily="2" charset="0"/>
                  <a:cs typeface="Arial"/>
                </a:rPr>
                <a:t>Additional action steps</a:t>
              </a:r>
              <a:endParaRPr lang="en-US" sz="500" dirty="0">
                <a:solidFill>
                  <a:schemeClr val="tx1"/>
                </a:solidFill>
                <a:latin typeface="Skippy Sharpie" pitchFamily="2" charset="0"/>
                <a:cs typeface="Arial"/>
              </a:endParaRPr>
            </a:p>
          </p:txBody>
        </p:sp>
        <p:sp>
          <p:nvSpPr>
            <p:cNvPr id="32" name="Rectangle 31"/>
            <p:cNvSpPr>
              <a:spLocks noChangeAspect="1"/>
            </p:cNvSpPr>
            <p:nvPr/>
          </p:nvSpPr>
          <p:spPr>
            <a:xfrm>
              <a:off x="2417633" y="3247482"/>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 dirty="0" smtClean="0">
                  <a:solidFill>
                    <a:schemeClr val="tx1"/>
                  </a:solidFill>
                  <a:latin typeface="Skippy Sharpie" pitchFamily="2" charset="0"/>
                  <a:cs typeface="Arial"/>
                </a:rPr>
                <a:t>Realizes situation unresolved</a:t>
              </a:r>
              <a:endParaRPr lang="en-US" sz="400" dirty="0">
                <a:solidFill>
                  <a:schemeClr val="tx1"/>
                </a:solidFill>
                <a:latin typeface="Skippy Sharpie" pitchFamily="2" charset="0"/>
                <a:cs typeface="Arial"/>
              </a:endParaRPr>
            </a:p>
          </p:txBody>
        </p:sp>
      </p:grpSp>
      <p:grpSp>
        <p:nvGrpSpPr>
          <p:cNvPr id="47" name="Group 46"/>
          <p:cNvGrpSpPr/>
          <p:nvPr/>
        </p:nvGrpSpPr>
        <p:grpSpPr>
          <a:xfrm>
            <a:off x="3630873" y="3259169"/>
            <a:ext cx="1470852" cy="325864"/>
            <a:chOff x="1272645" y="3247482"/>
            <a:chExt cx="1470852" cy="325864"/>
          </a:xfrm>
        </p:grpSpPr>
        <p:sp>
          <p:nvSpPr>
            <p:cNvPr id="48" name="Rectangle 47"/>
            <p:cNvSpPr>
              <a:spLocks noChangeAspect="1"/>
            </p:cNvSpPr>
            <p:nvPr/>
          </p:nvSpPr>
          <p:spPr>
            <a:xfrm>
              <a:off x="1272645" y="3247482"/>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solidFill>
                    <a:schemeClr val="tx1"/>
                  </a:solidFill>
                  <a:latin typeface="Skippy Sharpie" pitchFamily="2" charset="0"/>
                  <a:cs typeface="Arial"/>
                </a:rPr>
                <a:t>Ends chat </a:t>
              </a:r>
              <a:r>
                <a:rPr lang="en-US" sz="600" dirty="0" err="1" smtClean="0">
                  <a:solidFill>
                    <a:schemeClr val="tx1"/>
                  </a:solidFill>
                  <a:latin typeface="Skippy Sharpie" pitchFamily="2" charset="0"/>
                  <a:cs typeface="Arial"/>
                </a:rPr>
                <a:t>sessio</a:t>
              </a:r>
              <a:endParaRPr lang="en-US" sz="600" dirty="0">
                <a:solidFill>
                  <a:schemeClr val="tx1"/>
                </a:solidFill>
                <a:latin typeface="Skippy Sharpie" pitchFamily="2" charset="0"/>
                <a:cs typeface="Arial"/>
              </a:endParaRPr>
            </a:p>
          </p:txBody>
        </p:sp>
        <p:sp>
          <p:nvSpPr>
            <p:cNvPr id="49" name="Rectangle 48"/>
            <p:cNvSpPr>
              <a:spLocks noChangeAspect="1"/>
            </p:cNvSpPr>
            <p:nvPr/>
          </p:nvSpPr>
          <p:spPr>
            <a:xfrm>
              <a:off x="1654308" y="3247482"/>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dirty="0" smtClean="0">
                  <a:solidFill>
                    <a:schemeClr val="tx1"/>
                  </a:solidFill>
                  <a:latin typeface="Skippy Sharpie" pitchFamily="2" charset="0"/>
                  <a:cs typeface="Arial"/>
                </a:rPr>
                <a:t>More behavioral detail</a:t>
              </a:r>
              <a:endParaRPr lang="en-US" sz="500" dirty="0">
                <a:solidFill>
                  <a:schemeClr val="tx1"/>
                </a:solidFill>
                <a:latin typeface="Skippy Sharpie" pitchFamily="2" charset="0"/>
                <a:cs typeface="Arial"/>
              </a:endParaRPr>
            </a:p>
          </p:txBody>
        </p:sp>
        <p:sp>
          <p:nvSpPr>
            <p:cNvPr id="50" name="Rectangle 49"/>
            <p:cNvSpPr>
              <a:spLocks noChangeAspect="1"/>
            </p:cNvSpPr>
            <p:nvPr/>
          </p:nvSpPr>
          <p:spPr>
            <a:xfrm>
              <a:off x="2035971" y="3247482"/>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dirty="0" smtClean="0">
                  <a:solidFill>
                    <a:schemeClr val="tx1"/>
                  </a:solidFill>
                  <a:latin typeface="Skippy Sharpie" pitchFamily="2" charset="0"/>
                  <a:cs typeface="Arial"/>
                </a:rPr>
                <a:t>Additional action steps</a:t>
              </a:r>
              <a:endParaRPr lang="en-US" sz="500" dirty="0">
                <a:solidFill>
                  <a:schemeClr val="tx1"/>
                </a:solidFill>
                <a:latin typeface="Skippy Sharpie" pitchFamily="2" charset="0"/>
                <a:cs typeface="Arial"/>
              </a:endParaRPr>
            </a:p>
          </p:txBody>
        </p:sp>
        <p:sp>
          <p:nvSpPr>
            <p:cNvPr id="51" name="Rectangle 50"/>
            <p:cNvSpPr>
              <a:spLocks noChangeAspect="1"/>
            </p:cNvSpPr>
            <p:nvPr/>
          </p:nvSpPr>
          <p:spPr>
            <a:xfrm>
              <a:off x="2417633" y="3247482"/>
              <a:ext cx="325864" cy="325864"/>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 dirty="0" smtClean="0">
                  <a:solidFill>
                    <a:schemeClr val="tx1"/>
                  </a:solidFill>
                  <a:latin typeface="Skippy Sharpie" pitchFamily="2" charset="0"/>
                  <a:cs typeface="Arial"/>
                </a:rPr>
                <a:t>Realizes situation unresolved</a:t>
              </a:r>
              <a:endParaRPr lang="en-US" sz="400" dirty="0">
                <a:solidFill>
                  <a:schemeClr val="tx1"/>
                </a:solidFill>
                <a:latin typeface="Skippy Sharpie" pitchFamily="2" charset="0"/>
                <a:cs typeface="Arial"/>
              </a:endParaRPr>
            </a:p>
          </p:txBody>
        </p:sp>
      </p:grpSp>
      <p:sp>
        <p:nvSpPr>
          <p:cNvPr id="43" name="Rectangle 42"/>
          <p:cNvSpPr>
            <a:spLocks noChangeAspect="1"/>
          </p:cNvSpPr>
          <p:nvPr/>
        </p:nvSpPr>
        <p:spPr>
          <a:xfrm>
            <a:off x="2733497" y="2883519"/>
            <a:ext cx="914400" cy="914400"/>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Skippy Sharpie" pitchFamily="2" charset="0"/>
                <a:cs typeface="Arial"/>
              </a:rPr>
              <a:t>Calls and asks to speak to a supervisor</a:t>
            </a:r>
            <a:endParaRPr lang="en-US" sz="1200" dirty="0">
              <a:solidFill>
                <a:schemeClr val="tx1"/>
              </a:solidFill>
              <a:latin typeface="Skippy Sharpie" pitchFamily="2" charset="0"/>
              <a:cs typeface="Arial"/>
            </a:endParaRPr>
          </a:p>
        </p:txBody>
      </p:sp>
      <p:sp>
        <p:nvSpPr>
          <p:cNvPr id="44" name="Rectangle 43"/>
          <p:cNvSpPr>
            <a:spLocks noChangeAspect="1"/>
          </p:cNvSpPr>
          <p:nvPr/>
        </p:nvSpPr>
        <p:spPr>
          <a:xfrm>
            <a:off x="7330314" y="2883519"/>
            <a:ext cx="914400" cy="914400"/>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Skippy Sharpie" pitchFamily="2" charset="0"/>
                <a:cs typeface="Arial"/>
              </a:rPr>
              <a:t>Shares negative experience on </a:t>
            </a:r>
            <a:r>
              <a:rPr lang="en-US" sz="1200" dirty="0" err="1" smtClean="0">
                <a:solidFill>
                  <a:schemeClr val="tx1"/>
                </a:solidFill>
                <a:latin typeface="Skippy Sharpie" pitchFamily="2" charset="0"/>
                <a:cs typeface="Arial"/>
              </a:rPr>
              <a:t>Facebook</a:t>
            </a:r>
            <a:endParaRPr lang="en-US" sz="1200" dirty="0">
              <a:solidFill>
                <a:schemeClr val="tx1"/>
              </a:solidFill>
              <a:latin typeface="Skippy Sharpie" pitchFamily="2" charset="0"/>
              <a:cs typeface="Arial"/>
            </a:endParaRPr>
          </a:p>
        </p:txBody>
      </p:sp>
      <p:sp>
        <p:nvSpPr>
          <p:cNvPr id="45" name="Rectangle 44"/>
          <p:cNvSpPr>
            <a:spLocks noChangeAspect="1"/>
          </p:cNvSpPr>
          <p:nvPr/>
        </p:nvSpPr>
        <p:spPr>
          <a:xfrm>
            <a:off x="435088" y="2883519"/>
            <a:ext cx="914400" cy="914400"/>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Skippy Sharpie" pitchFamily="2" charset="0"/>
                <a:cs typeface="Arial"/>
              </a:rPr>
              <a:t>Initiates chat session to ask about charges on first bill</a:t>
            </a:r>
            <a:endParaRPr lang="en-US" sz="1200" dirty="0">
              <a:solidFill>
                <a:schemeClr val="tx1"/>
              </a:solidFill>
              <a:latin typeface="Skippy Sharpie" pitchFamily="2" charset="0"/>
              <a:cs typeface="Arial"/>
            </a:endParaRPr>
          </a:p>
        </p:txBody>
      </p:sp>
      <p:sp>
        <p:nvSpPr>
          <p:cNvPr id="46" name="Rectangle 45"/>
          <p:cNvSpPr>
            <a:spLocks noChangeAspect="1"/>
          </p:cNvSpPr>
          <p:nvPr/>
        </p:nvSpPr>
        <p:spPr>
          <a:xfrm>
            <a:off x="5079531" y="2883519"/>
            <a:ext cx="914400" cy="914400"/>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Skippy Sharpie" pitchFamily="2" charset="0"/>
                <a:cs typeface="Arial"/>
              </a:rPr>
              <a:t>Is told that the minimum 12 month term can’t be changed</a:t>
            </a:r>
            <a:endParaRPr lang="en-US" sz="1200" dirty="0">
              <a:solidFill>
                <a:schemeClr val="tx1"/>
              </a:solidFill>
              <a:latin typeface="Skippy Sharpie" pitchFamily="2" charset="0"/>
              <a:cs typeface="Aria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1189972" y="201079"/>
            <a:ext cx="7750827" cy="432259"/>
          </a:xfrm>
        </p:spPr>
        <p:txBody>
          <a:bodyPr/>
          <a:lstStyle/>
          <a:p>
            <a:r>
              <a:rPr lang="en-US" dirty="0" smtClean="0"/>
              <a:t>Preparing Impact Metrics</a:t>
            </a:r>
            <a:endParaRPr lang="en-US" dirty="0"/>
          </a:p>
        </p:txBody>
      </p:sp>
      <p:sp>
        <p:nvSpPr>
          <p:cNvPr id="5" name="Content Placeholder 4" descr=" 5"/>
          <p:cNvSpPr>
            <a:spLocks noGrp="1"/>
          </p:cNvSpPr>
          <p:nvPr>
            <p:ph sz="half" idx="2"/>
          </p:nvPr>
        </p:nvSpPr>
        <p:spPr>
          <a:xfrm>
            <a:off x="1202499" y="658576"/>
            <a:ext cx="7744652" cy="318691"/>
          </a:xfrm>
        </p:spPr>
        <p:txBody>
          <a:bodyPr/>
          <a:lstStyle/>
          <a:p>
            <a:r>
              <a:rPr lang="en-US" dirty="0" smtClean="0"/>
              <a:t>Impact Metrics lead to results, not just indicate activity</a:t>
            </a:r>
            <a:endParaRPr lang="en-US" dirty="0"/>
          </a:p>
        </p:txBody>
      </p:sp>
      <p:sp>
        <p:nvSpPr>
          <p:cNvPr id="3" name="Rectangle 2" descr=" 3"/>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sp>
        <p:nvSpPr>
          <p:cNvPr id="53" name="TextBox 52" descr=" 53"/>
          <p:cNvSpPr txBox="1"/>
          <p:nvPr/>
        </p:nvSpPr>
        <p:spPr>
          <a:xfrm>
            <a:off x="3480480" y="3991552"/>
            <a:ext cx="2037739" cy="993913"/>
          </a:xfrm>
          <a:prstGeom prst="rect">
            <a:avLst/>
          </a:prstGeom>
          <a:noFill/>
          <a:ln>
            <a:noFill/>
          </a:ln>
        </p:spPr>
        <p:txBody>
          <a:bodyPr wrap="square" lIns="0" tIns="0" rIns="0" bIns="0" rtlCol="0" anchor="ctr">
            <a:noAutofit/>
          </a:bodyPr>
          <a:lstStyle/>
          <a:p>
            <a:pPr algn="ctr"/>
            <a:r>
              <a:rPr lang="en-US" sz="2400" dirty="0" smtClean="0">
                <a:latin typeface="Arial Black" pitchFamily="34" charset="0"/>
              </a:rPr>
              <a:t>Bottom line results $</a:t>
            </a:r>
          </a:p>
        </p:txBody>
      </p:sp>
      <p:sp>
        <p:nvSpPr>
          <p:cNvPr id="61" name="TextBox 60" descr=" 61"/>
          <p:cNvSpPr txBox="1"/>
          <p:nvPr/>
        </p:nvSpPr>
        <p:spPr>
          <a:xfrm>
            <a:off x="95416" y="4675367"/>
            <a:ext cx="3315694" cy="468133"/>
          </a:xfrm>
          <a:prstGeom prst="rect">
            <a:avLst/>
          </a:prstGeom>
          <a:noFill/>
          <a:ln>
            <a:noFill/>
          </a:ln>
        </p:spPr>
        <p:txBody>
          <a:bodyPr wrap="square" lIns="0" tIns="0" rIns="0" bIns="0" rtlCol="0">
            <a:noAutofit/>
          </a:bodyPr>
          <a:lstStyle/>
          <a:p>
            <a:pPr algn="l"/>
            <a:r>
              <a:rPr lang="en-US" sz="800" dirty="0" smtClean="0"/>
              <a:t>* Some advanced organizations have measured the financial impact for a 1% gain in their NPS metric.  This is rare and organizations usually cannot quantify the link between KPIs and financial performance.</a:t>
            </a: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1189972" y="201079"/>
            <a:ext cx="7750827" cy="432259"/>
          </a:xfrm>
        </p:spPr>
        <p:txBody>
          <a:bodyPr/>
          <a:lstStyle/>
          <a:p>
            <a:r>
              <a:rPr lang="en-US" dirty="0" smtClean="0"/>
              <a:t>Preparing Impact Metrics</a:t>
            </a:r>
            <a:endParaRPr lang="en-US" dirty="0"/>
          </a:p>
        </p:txBody>
      </p:sp>
      <p:sp>
        <p:nvSpPr>
          <p:cNvPr id="5" name="Content Placeholder 4" descr=" 5"/>
          <p:cNvSpPr>
            <a:spLocks noGrp="1"/>
          </p:cNvSpPr>
          <p:nvPr>
            <p:ph sz="half" idx="2"/>
          </p:nvPr>
        </p:nvSpPr>
        <p:spPr>
          <a:xfrm>
            <a:off x="1202499" y="658576"/>
            <a:ext cx="7744652" cy="318691"/>
          </a:xfrm>
        </p:spPr>
        <p:txBody>
          <a:bodyPr/>
          <a:lstStyle/>
          <a:p>
            <a:r>
              <a:rPr lang="en-US" dirty="0" smtClean="0"/>
              <a:t>Impact Metrics lead to results, not just indicate activity</a:t>
            </a:r>
            <a:endParaRPr lang="en-US" dirty="0"/>
          </a:p>
        </p:txBody>
      </p:sp>
      <p:sp>
        <p:nvSpPr>
          <p:cNvPr id="3" name="Rectangle 2" descr=" 3"/>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sp>
        <p:nvSpPr>
          <p:cNvPr id="7" name="Rectangle 6" descr=" 47"/>
          <p:cNvSpPr>
            <a:spLocks noChangeAspect="1"/>
          </p:cNvSpPr>
          <p:nvPr/>
        </p:nvSpPr>
        <p:spPr>
          <a:xfrm>
            <a:off x="1520496" y="1369548"/>
            <a:ext cx="1828800" cy="1828800"/>
          </a:xfrm>
          <a:prstGeom prst="rect">
            <a:avLst/>
          </a:prstGeom>
          <a:solidFill>
            <a:schemeClr val="bg1">
              <a:lumMod val="75000"/>
            </a:schemeClr>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b="1" dirty="0">
                <a:solidFill>
                  <a:schemeClr val="tx1"/>
                </a:solidFill>
                <a:latin typeface="Skippy Sharpie" pitchFamily="2" charset="0"/>
                <a:cs typeface="Skippy Sharpie"/>
              </a:rPr>
              <a:t>INCREASE </a:t>
            </a:r>
            <a:r>
              <a:rPr lang="en-US" sz="2400" b="1" dirty="0" smtClean="0">
                <a:solidFill>
                  <a:schemeClr val="tx1"/>
                </a:solidFill>
                <a:latin typeface="Skippy Sharpie" pitchFamily="2" charset="0"/>
                <a:cs typeface="Skippy Sharpie"/>
              </a:rPr>
              <a:t>CUSTOMER SATISFACTION</a:t>
            </a:r>
            <a:endParaRPr lang="en-US" sz="1400" b="1" dirty="0">
              <a:solidFill>
                <a:schemeClr val="tx1"/>
              </a:solidFill>
              <a:latin typeface="Skippy Sharpie" pitchFamily="2" charset="0"/>
              <a:cs typeface="Skippy Sharpie"/>
            </a:endParaRPr>
          </a:p>
        </p:txBody>
      </p:sp>
      <p:sp>
        <p:nvSpPr>
          <p:cNvPr id="53" name="TextBox 52" descr=" 53"/>
          <p:cNvSpPr txBox="1"/>
          <p:nvPr/>
        </p:nvSpPr>
        <p:spPr>
          <a:xfrm>
            <a:off x="3480480" y="3991552"/>
            <a:ext cx="2037739" cy="993913"/>
          </a:xfrm>
          <a:prstGeom prst="rect">
            <a:avLst/>
          </a:prstGeom>
          <a:noFill/>
          <a:ln>
            <a:noFill/>
          </a:ln>
        </p:spPr>
        <p:txBody>
          <a:bodyPr wrap="square" lIns="0" tIns="0" rIns="0" bIns="0" rtlCol="0" anchor="ctr">
            <a:noAutofit/>
          </a:bodyPr>
          <a:lstStyle/>
          <a:p>
            <a:pPr algn="ctr"/>
            <a:r>
              <a:rPr lang="en-US" sz="2400" dirty="0" smtClean="0">
                <a:latin typeface="Arial Black" pitchFamily="34" charset="0"/>
              </a:rPr>
              <a:t>Bottom line results $</a:t>
            </a:r>
          </a:p>
        </p:txBody>
      </p:sp>
      <p:pic>
        <p:nvPicPr>
          <p:cNvPr id="8" name="Picture 8" descr=" 55"/>
          <p:cNvPicPr>
            <a:picLocks noChangeAspect="1" noChangeArrowheads="1"/>
          </p:cNvPicPr>
          <p:nvPr/>
        </p:nvPicPr>
        <p:blipFill>
          <a:blip r:embed="rId2" cstate="print"/>
          <a:srcRect/>
          <a:stretch>
            <a:fillRect/>
          </a:stretch>
        </p:blipFill>
        <p:spPr bwMode="auto">
          <a:xfrm rot="21314358">
            <a:off x="721998" y="1354063"/>
            <a:ext cx="531698" cy="531698"/>
          </a:xfrm>
          <a:prstGeom prst="rect">
            <a:avLst/>
          </a:prstGeom>
          <a:noFill/>
        </p:spPr>
      </p:pic>
      <p:sp>
        <p:nvSpPr>
          <p:cNvPr id="9" name="TextBox 8" descr=" 38"/>
          <p:cNvSpPr txBox="1"/>
          <p:nvPr/>
        </p:nvSpPr>
        <p:spPr>
          <a:xfrm rot="19443373">
            <a:off x="1257449" y="1451922"/>
            <a:ext cx="1031451" cy="340053"/>
          </a:xfrm>
          <a:prstGeom prst="rect">
            <a:avLst/>
          </a:prstGeom>
          <a:noFill/>
          <a:ln>
            <a:noFill/>
          </a:ln>
        </p:spPr>
        <p:txBody>
          <a:bodyPr wrap="square" lIns="0" tIns="0" rIns="0" bIns="0" rtlCol="0">
            <a:noAutofit/>
          </a:bodyPr>
          <a:lstStyle/>
          <a:p>
            <a:pPr algn="ctr"/>
            <a:r>
              <a:rPr lang="en-US" sz="1800" dirty="0" smtClean="0">
                <a:solidFill>
                  <a:schemeClr val="tx1">
                    <a:lumMod val="75000"/>
                    <a:lumOff val="25000"/>
                  </a:schemeClr>
                </a:solidFill>
                <a:latin typeface="Arial Black" pitchFamily="34" charset="0"/>
              </a:rPr>
              <a:t>KPI</a:t>
            </a:r>
          </a:p>
        </p:txBody>
      </p:sp>
      <p:sp>
        <p:nvSpPr>
          <p:cNvPr id="10" name="TextBox 9" descr=" 58"/>
          <p:cNvSpPr txBox="1"/>
          <p:nvPr/>
        </p:nvSpPr>
        <p:spPr>
          <a:xfrm>
            <a:off x="978029" y="3458815"/>
            <a:ext cx="2043485" cy="930305"/>
          </a:xfrm>
          <a:prstGeom prst="rect">
            <a:avLst/>
          </a:prstGeom>
          <a:noFill/>
          <a:ln>
            <a:noFill/>
          </a:ln>
        </p:spPr>
        <p:txBody>
          <a:bodyPr wrap="square" lIns="0" tIns="0" rIns="0" bIns="0" rtlCol="0">
            <a:noAutofit/>
          </a:bodyPr>
          <a:lstStyle/>
          <a:p>
            <a:pPr algn="l"/>
            <a:r>
              <a:rPr lang="en-US" sz="1800" dirty="0" smtClean="0"/>
              <a:t>Unclear connection to measurable financial  impact*</a:t>
            </a:r>
          </a:p>
        </p:txBody>
      </p:sp>
      <p:sp>
        <p:nvSpPr>
          <p:cNvPr id="11" name="Right Arrow 10" descr=" 59"/>
          <p:cNvSpPr/>
          <p:nvPr/>
        </p:nvSpPr>
        <p:spPr>
          <a:xfrm rot="13641211" flipH="1">
            <a:off x="2997662" y="3397135"/>
            <a:ext cx="890325" cy="683812"/>
          </a:xfrm>
          <a:prstGeom prst="rightArrow">
            <a:avLst/>
          </a:prstGeom>
          <a:solidFill>
            <a:schemeClr val="bg1"/>
          </a:solid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12" name="Rectangle 11" descr=" 60"/>
          <p:cNvSpPr/>
          <p:nvPr/>
        </p:nvSpPr>
        <p:spPr>
          <a:xfrm>
            <a:off x="3242422" y="3481793"/>
            <a:ext cx="327334" cy="400110"/>
          </a:xfrm>
          <a:prstGeom prst="rect">
            <a:avLst/>
          </a:prstGeom>
        </p:spPr>
        <p:txBody>
          <a:bodyPr wrap="none">
            <a:spAutoFit/>
          </a:bodyPr>
          <a:lstStyle/>
          <a:p>
            <a:r>
              <a:rPr lang="en-US" sz="2000" dirty="0" smtClean="0">
                <a:solidFill>
                  <a:schemeClr val="tx1">
                    <a:lumMod val="75000"/>
                    <a:lumOff val="25000"/>
                  </a:schemeClr>
                </a:solidFill>
              </a:rPr>
              <a:t>?</a:t>
            </a:r>
            <a:endParaRPr lang="en-US" sz="1800" dirty="0">
              <a:solidFill>
                <a:schemeClr val="tx1">
                  <a:lumMod val="75000"/>
                  <a:lumOff val="25000"/>
                </a:schemeClr>
              </a:solidFill>
            </a:endParaRPr>
          </a:p>
        </p:txBody>
      </p:sp>
      <p:sp>
        <p:nvSpPr>
          <p:cNvPr id="61" name="TextBox 60" descr=" 61"/>
          <p:cNvSpPr txBox="1"/>
          <p:nvPr/>
        </p:nvSpPr>
        <p:spPr>
          <a:xfrm>
            <a:off x="95416" y="4675367"/>
            <a:ext cx="3315694" cy="468133"/>
          </a:xfrm>
          <a:prstGeom prst="rect">
            <a:avLst/>
          </a:prstGeom>
          <a:noFill/>
          <a:ln>
            <a:noFill/>
          </a:ln>
        </p:spPr>
        <p:txBody>
          <a:bodyPr wrap="square" lIns="0" tIns="0" rIns="0" bIns="0" rtlCol="0">
            <a:noAutofit/>
          </a:bodyPr>
          <a:lstStyle/>
          <a:p>
            <a:pPr algn="l"/>
            <a:r>
              <a:rPr lang="en-US" sz="800" dirty="0" smtClean="0"/>
              <a:t>* Some advanced organizations have measured the financial impact for a 1% gain in their NPS metric.  This is rare and organizations usually cannot quantify the link between KPIs and financial performance.</a:t>
            </a:r>
          </a:p>
        </p:txBody>
      </p:sp>
    </p:spTree>
    <p:extLst>
      <p:ext uri="{BB962C8B-B14F-4D97-AF65-F5344CB8AC3E}">
        <p14:creationId xmlns:p14="http://schemas.microsoft.com/office/powerpoint/2010/main" val="103728685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83293" y="1008345"/>
            <a:ext cx="7233782" cy="3043825"/>
          </a:xfrm>
        </p:spPr>
        <p:txBody>
          <a:bodyPr anchor="ctr"/>
          <a:lstStyle/>
          <a:p>
            <a:r>
              <a:rPr lang="en-US" sz="1600" dirty="0" smtClean="0">
                <a:solidFill>
                  <a:schemeClr val="tx1">
                    <a:lumMod val="50000"/>
                    <a:lumOff val="50000"/>
                  </a:schemeClr>
                </a:solidFill>
              </a:rPr>
              <a:t>This presentation is designed for a Journey Mapping Facilitator and/or event sponsor that have already experienced a Journey Mapping “Learn” event and want to move to the next step by implementing a “Design” session.</a:t>
            </a:r>
          </a:p>
          <a:p>
            <a:endParaRPr lang="en-US" sz="1600" dirty="0" smtClean="0">
              <a:solidFill>
                <a:schemeClr val="tx1">
                  <a:lumMod val="50000"/>
                  <a:lumOff val="50000"/>
                </a:schemeClr>
              </a:solidFill>
            </a:endParaRPr>
          </a:p>
          <a:p>
            <a:r>
              <a:rPr lang="en-US" sz="1600" dirty="0" smtClean="0">
                <a:solidFill>
                  <a:schemeClr val="tx1">
                    <a:lumMod val="50000"/>
                    <a:lumOff val="50000"/>
                  </a:schemeClr>
                </a:solidFill>
              </a:rPr>
              <a:t>We seek to provide you with tools and techniques you might need to keep moving forward with your customer centered transformation.  </a:t>
            </a:r>
          </a:p>
          <a:p>
            <a:r>
              <a:rPr lang="en-US" sz="1600" dirty="0" smtClean="0">
                <a:solidFill>
                  <a:schemeClr val="tx1">
                    <a:lumMod val="50000"/>
                    <a:lumOff val="50000"/>
                  </a:schemeClr>
                </a:solidFill>
              </a:rPr>
              <a:t>If you have any questions, the team at Oracle is eager to help.  </a:t>
            </a:r>
            <a:r>
              <a:rPr lang="en-US" sz="1600" dirty="0" smtClean="0">
                <a:solidFill>
                  <a:schemeClr val="tx1">
                    <a:lumMod val="50000"/>
                    <a:lumOff val="50000"/>
                  </a:schemeClr>
                </a:solidFill>
                <a:hlinkClick r:id="rId2"/>
              </a:rPr>
              <a:t>designingcx.com</a:t>
            </a:r>
            <a:endParaRPr lang="en-US" sz="1600" dirty="0">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1189972" y="201079"/>
            <a:ext cx="7750827" cy="432259"/>
          </a:xfrm>
        </p:spPr>
        <p:txBody>
          <a:bodyPr/>
          <a:lstStyle/>
          <a:p>
            <a:r>
              <a:rPr lang="en-US" dirty="0" smtClean="0"/>
              <a:t>Preparing Impact Metrics</a:t>
            </a:r>
            <a:endParaRPr lang="en-US" dirty="0"/>
          </a:p>
        </p:txBody>
      </p:sp>
      <p:sp>
        <p:nvSpPr>
          <p:cNvPr id="5" name="Content Placeholder 4" descr=" 5"/>
          <p:cNvSpPr>
            <a:spLocks noGrp="1"/>
          </p:cNvSpPr>
          <p:nvPr>
            <p:ph sz="half" idx="2"/>
          </p:nvPr>
        </p:nvSpPr>
        <p:spPr>
          <a:xfrm>
            <a:off x="1202499" y="658576"/>
            <a:ext cx="7744652" cy="318691"/>
          </a:xfrm>
        </p:spPr>
        <p:txBody>
          <a:bodyPr/>
          <a:lstStyle/>
          <a:p>
            <a:r>
              <a:rPr lang="en-US" dirty="0" smtClean="0"/>
              <a:t>Impact Metrics lead to results, not just indicate activity</a:t>
            </a:r>
            <a:endParaRPr lang="en-US" dirty="0"/>
          </a:p>
        </p:txBody>
      </p:sp>
      <p:sp>
        <p:nvSpPr>
          <p:cNvPr id="3" name="Rectangle 2" descr=" 3"/>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sp>
        <p:nvSpPr>
          <p:cNvPr id="13" name="Rectangle 12" descr=" 26"/>
          <p:cNvSpPr>
            <a:spLocks noChangeAspect="1"/>
          </p:cNvSpPr>
          <p:nvPr/>
        </p:nvSpPr>
        <p:spPr>
          <a:xfrm>
            <a:off x="5416616" y="1417258"/>
            <a:ext cx="1828800" cy="1828800"/>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b="1" dirty="0">
                <a:solidFill>
                  <a:schemeClr val="tx1"/>
                </a:solidFill>
                <a:latin typeface="Skippy Sharpie" pitchFamily="2" charset="0"/>
                <a:cs typeface="Skippy Sharpie"/>
              </a:rPr>
              <a:t>INCREASE </a:t>
            </a:r>
            <a:r>
              <a:rPr lang="en-US" sz="2400" b="1" dirty="0" smtClean="0">
                <a:solidFill>
                  <a:schemeClr val="tx1"/>
                </a:solidFill>
                <a:latin typeface="Skippy Sharpie" pitchFamily="2" charset="0"/>
                <a:cs typeface="Skippy Sharpie"/>
              </a:rPr>
              <a:t>REORDER</a:t>
            </a:r>
            <a:br>
              <a:rPr lang="en-US" sz="2400" b="1" dirty="0" smtClean="0">
                <a:solidFill>
                  <a:schemeClr val="tx1"/>
                </a:solidFill>
                <a:latin typeface="Skippy Sharpie" pitchFamily="2" charset="0"/>
                <a:cs typeface="Skippy Sharpie"/>
              </a:rPr>
            </a:br>
            <a:r>
              <a:rPr lang="en-US" sz="2400" b="1" dirty="0" smtClean="0">
                <a:solidFill>
                  <a:schemeClr val="tx1"/>
                </a:solidFill>
                <a:latin typeface="Skippy Sharpie" pitchFamily="2" charset="0"/>
                <a:cs typeface="Skippy Sharpie"/>
              </a:rPr>
              <a:t>RATE</a:t>
            </a:r>
            <a:endParaRPr lang="en-US" sz="1400" b="1" dirty="0">
              <a:solidFill>
                <a:schemeClr val="tx1"/>
              </a:solidFill>
              <a:latin typeface="Skippy Sharpie" pitchFamily="2" charset="0"/>
              <a:cs typeface="Skippy Sharpie"/>
            </a:endParaRPr>
          </a:p>
        </p:txBody>
      </p:sp>
      <p:sp>
        <p:nvSpPr>
          <p:cNvPr id="17" name="Right Arrow 16" descr=" 28"/>
          <p:cNvSpPr/>
          <p:nvPr/>
        </p:nvSpPr>
        <p:spPr>
          <a:xfrm rot="18583574" flipH="1">
            <a:off x="5049099" y="3444841"/>
            <a:ext cx="890325" cy="68381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14" name="TextBox 13" descr=" 33"/>
          <p:cNvSpPr txBox="1"/>
          <p:nvPr/>
        </p:nvSpPr>
        <p:spPr>
          <a:xfrm rot="2110736">
            <a:off x="6488281" y="1319419"/>
            <a:ext cx="1431235" cy="557089"/>
          </a:xfrm>
          <a:prstGeom prst="rect">
            <a:avLst/>
          </a:prstGeom>
          <a:noFill/>
          <a:ln>
            <a:noFill/>
          </a:ln>
        </p:spPr>
        <p:txBody>
          <a:bodyPr wrap="square" lIns="0" tIns="0" rIns="0" bIns="0" rtlCol="0">
            <a:noAutofit/>
          </a:bodyPr>
          <a:lstStyle/>
          <a:p>
            <a:pPr algn="ctr"/>
            <a:r>
              <a:rPr lang="en-US" sz="1800" dirty="0" smtClean="0">
                <a:solidFill>
                  <a:schemeClr val="tx1">
                    <a:lumMod val="75000"/>
                    <a:lumOff val="25000"/>
                  </a:schemeClr>
                </a:solidFill>
                <a:latin typeface="Arial Black" pitchFamily="34" charset="0"/>
              </a:rPr>
              <a:t>IMPACT</a:t>
            </a:r>
            <a:br>
              <a:rPr lang="en-US" sz="1800" dirty="0" smtClean="0">
                <a:solidFill>
                  <a:schemeClr val="tx1">
                    <a:lumMod val="75000"/>
                    <a:lumOff val="25000"/>
                  </a:schemeClr>
                </a:solidFill>
                <a:latin typeface="Arial Black" pitchFamily="34" charset="0"/>
              </a:rPr>
            </a:br>
            <a:r>
              <a:rPr lang="en-US" sz="1800" dirty="0" smtClean="0">
                <a:solidFill>
                  <a:schemeClr val="tx1">
                    <a:lumMod val="75000"/>
                    <a:lumOff val="25000"/>
                  </a:schemeClr>
                </a:solidFill>
                <a:latin typeface="Arial Black" pitchFamily="34" charset="0"/>
              </a:rPr>
              <a:t>METRIC</a:t>
            </a:r>
          </a:p>
        </p:txBody>
      </p:sp>
      <p:sp>
        <p:nvSpPr>
          <p:cNvPr id="7" name="Rectangle 6" descr=" 47"/>
          <p:cNvSpPr>
            <a:spLocks noChangeAspect="1"/>
          </p:cNvSpPr>
          <p:nvPr/>
        </p:nvSpPr>
        <p:spPr>
          <a:xfrm>
            <a:off x="1520496" y="1369548"/>
            <a:ext cx="1828800" cy="1828800"/>
          </a:xfrm>
          <a:prstGeom prst="rect">
            <a:avLst/>
          </a:prstGeom>
          <a:solidFill>
            <a:schemeClr val="bg1">
              <a:lumMod val="75000"/>
            </a:schemeClr>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b="1" dirty="0">
                <a:solidFill>
                  <a:schemeClr val="tx1"/>
                </a:solidFill>
                <a:latin typeface="Skippy Sharpie" pitchFamily="2" charset="0"/>
                <a:cs typeface="Skippy Sharpie"/>
              </a:rPr>
              <a:t>INCREASE </a:t>
            </a:r>
            <a:r>
              <a:rPr lang="en-US" sz="2400" b="1" dirty="0" smtClean="0">
                <a:solidFill>
                  <a:schemeClr val="tx1"/>
                </a:solidFill>
                <a:latin typeface="Skippy Sharpie" pitchFamily="2" charset="0"/>
                <a:cs typeface="Skippy Sharpie"/>
              </a:rPr>
              <a:t>CUSTOMER SATISFACTION</a:t>
            </a:r>
            <a:endParaRPr lang="en-US" sz="1400" b="1" dirty="0">
              <a:solidFill>
                <a:schemeClr val="tx1"/>
              </a:solidFill>
              <a:latin typeface="Skippy Sharpie" pitchFamily="2" charset="0"/>
              <a:cs typeface="Skippy Sharpie"/>
            </a:endParaRPr>
          </a:p>
        </p:txBody>
      </p:sp>
      <p:sp>
        <p:nvSpPr>
          <p:cNvPr id="53" name="TextBox 52" descr=" 53"/>
          <p:cNvSpPr txBox="1"/>
          <p:nvPr/>
        </p:nvSpPr>
        <p:spPr>
          <a:xfrm>
            <a:off x="3480480" y="3991552"/>
            <a:ext cx="2037739" cy="993913"/>
          </a:xfrm>
          <a:prstGeom prst="rect">
            <a:avLst/>
          </a:prstGeom>
          <a:noFill/>
          <a:ln>
            <a:noFill/>
          </a:ln>
        </p:spPr>
        <p:txBody>
          <a:bodyPr wrap="square" lIns="0" tIns="0" rIns="0" bIns="0" rtlCol="0" anchor="ctr">
            <a:noAutofit/>
          </a:bodyPr>
          <a:lstStyle/>
          <a:p>
            <a:pPr algn="ctr"/>
            <a:r>
              <a:rPr lang="en-US" sz="2400" dirty="0" smtClean="0">
                <a:latin typeface="Arial Black" pitchFamily="34" charset="0"/>
              </a:rPr>
              <a:t>Bottom line results $</a:t>
            </a:r>
          </a:p>
        </p:txBody>
      </p:sp>
      <p:pic>
        <p:nvPicPr>
          <p:cNvPr id="15" name="Picture 2" descr=" 54"/>
          <p:cNvPicPr>
            <a:picLocks noChangeAspect="1" noChangeArrowheads="1"/>
          </p:cNvPicPr>
          <p:nvPr/>
        </p:nvPicPr>
        <p:blipFill>
          <a:blip r:embed="rId2" cstate="print"/>
          <a:srcRect/>
          <a:stretch>
            <a:fillRect/>
          </a:stretch>
        </p:blipFill>
        <p:spPr bwMode="auto">
          <a:xfrm>
            <a:off x="7902458" y="1295174"/>
            <a:ext cx="700874" cy="649477"/>
          </a:xfrm>
          <a:prstGeom prst="rect">
            <a:avLst/>
          </a:prstGeom>
          <a:noFill/>
        </p:spPr>
      </p:pic>
      <p:pic>
        <p:nvPicPr>
          <p:cNvPr id="8" name="Picture 8" descr=" 55"/>
          <p:cNvPicPr>
            <a:picLocks noChangeAspect="1" noChangeArrowheads="1"/>
          </p:cNvPicPr>
          <p:nvPr/>
        </p:nvPicPr>
        <p:blipFill>
          <a:blip r:embed="rId3" cstate="print"/>
          <a:srcRect/>
          <a:stretch>
            <a:fillRect/>
          </a:stretch>
        </p:blipFill>
        <p:spPr bwMode="auto">
          <a:xfrm rot="21314358">
            <a:off x="721998" y="1354063"/>
            <a:ext cx="531698" cy="531698"/>
          </a:xfrm>
          <a:prstGeom prst="rect">
            <a:avLst/>
          </a:prstGeom>
          <a:noFill/>
        </p:spPr>
      </p:pic>
      <p:sp>
        <p:nvSpPr>
          <p:cNvPr id="9" name="TextBox 8" descr=" 38"/>
          <p:cNvSpPr txBox="1"/>
          <p:nvPr/>
        </p:nvSpPr>
        <p:spPr>
          <a:xfrm rot="19443373">
            <a:off x="1257449" y="1451922"/>
            <a:ext cx="1031451" cy="340053"/>
          </a:xfrm>
          <a:prstGeom prst="rect">
            <a:avLst/>
          </a:prstGeom>
          <a:noFill/>
          <a:ln>
            <a:noFill/>
          </a:ln>
        </p:spPr>
        <p:txBody>
          <a:bodyPr wrap="square" lIns="0" tIns="0" rIns="0" bIns="0" rtlCol="0">
            <a:noAutofit/>
          </a:bodyPr>
          <a:lstStyle/>
          <a:p>
            <a:pPr algn="ctr"/>
            <a:r>
              <a:rPr lang="en-US" sz="1800" dirty="0" smtClean="0">
                <a:solidFill>
                  <a:schemeClr val="tx1">
                    <a:lumMod val="75000"/>
                    <a:lumOff val="25000"/>
                  </a:schemeClr>
                </a:solidFill>
                <a:latin typeface="Arial Black" pitchFamily="34" charset="0"/>
              </a:rPr>
              <a:t>KPI</a:t>
            </a:r>
          </a:p>
        </p:txBody>
      </p:sp>
      <p:sp>
        <p:nvSpPr>
          <p:cNvPr id="16" name="TextBox 15" descr=" 57"/>
          <p:cNvSpPr txBox="1"/>
          <p:nvPr/>
        </p:nvSpPr>
        <p:spPr>
          <a:xfrm>
            <a:off x="6162280" y="3530377"/>
            <a:ext cx="2043485" cy="652007"/>
          </a:xfrm>
          <a:prstGeom prst="rect">
            <a:avLst/>
          </a:prstGeom>
          <a:noFill/>
          <a:ln>
            <a:noFill/>
          </a:ln>
        </p:spPr>
        <p:txBody>
          <a:bodyPr wrap="square" lIns="0" tIns="0" rIns="0" bIns="0" rtlCol="0">
            <a:noAutofit/>
          </a:bodyPr>
          <a:lstStyle/>
          <a:p>
            <a:pPr algn="l"/>
            <a:r>
              <a:rPr lang="en-US" sz="1800" dirty="0" smtClean="0"/>
              <a:t>Direct connection to measurable impact</a:t>
            </a:r>
          </a:p>
        </p:txBody>
      </p:sp>
      <p:sp>
        <p:nvSpPr>
          <p:cNvPr id="10" name="TextBox 9" descr=" 58"/>
          <p:cNvSpPr txBox="1"/>
          <p:nvPr/>
        </p:nvSpPr>
        <p:spPr>
          <a:xfrm>
            <a:off x="978029" y="3458815"/>
            <a:ext cx="2043485" cy="930305"/>
          </a:xfrm>
          <a:prstGeom prst="rect">
            <a:avLst/>
          </a:prstGeom>
          <a:noFill/>
          <a:ln>
            <a:noFill/>
          </a:ln>
        </p:spPr>
        <p:txBody>
          <a:bodyPr wrap="square" lIns="0" tIns="0" rIns="0" bIns="0" rtlCol="0">
            <a:noAutofit/>
          </a:bodyPr>
          <a:lstStyle/>
          <a:p>
            <a:pPr algn="l"/>
            <a:r>
              <a:rPr lang="en-US" sz="1800" dirty="0" smtClean="0"/>
              <a:t>Unclear connection to measurable financial  impact*</a:t>
            </a:r>
          </a:p>
        </p:txBody>
      </p:sp>
      <p:sp>
        <p:nvSpPr>
          <p:cNvPr id="11" name="Right Arrow 10" descr=" 59"/>
          <p:cNvSpPr/>
          <p:nvPr/>
        </p:nvSpPr>
        <p:spPr>
          <a:xfrm rot="13641211" flipH="1">
            <a:off x="2997662" y="3397135"/>
            <a:ext cx="890325" cy="683812"/>
          </a:xfrm>
          <a:prstGeom prst="rightArrow">
            <a:avLst/>
          </a:prstGeom>
          <a:solidFill>
            <a:schemeClr val="bg1"/>
          </a:solid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12" name="Rectangle 11" descr=" 60"/>
          <p:cNvSpPr/>
          <p:nvPr/>
        </p:nvSpPr>
        <p:spPr>
          <a:xfrm>
            <a:off x="3242422" y="3481793"/>
            <a:ext cx="327334" cy="400110"/>
          </a:xfrm>
          <a:prstGeom prst="rect">
            <a:avLst/>
          </a:prstGeom>
        </p:spPr>
        <p:txBody>
          <a:bodyPr wrap="none">
            <a:spAutoFit/>
          </a:bodyPr>
          <a:lstStyle/>
          <a:p>
            <a:r>
              <a:rPr lang="en-US" sz="2000" dirty="0" smtClean="0">
                <a:solidFill>
                  <a:schemeClr val="tx1">
                    <a:lumMod val="75000"/>
                    <a:lumOff val="25000"/>
                  </a:schemeClr>
                </a:solidFill>
              </a:rPr>
              <a:t>?</a:t>
            </a:r>
            <a:endParaRPr lang="en-US" sz="1800" dirty="0">
              <a:solidFill>
                <a:schemeClr val="tx1">
                  <a:lumMod val="75000"/>
                  <a:lumOff val="25000"/>
                </a:schemeClr>
              </a:solidFill>
            </a:endParaRPr>
          </a:p>
        </p:txBody>
      </p:sp>
      <p:sp>
        <p:nvSpPr>
          <p:cNvPr id="61" name="TextBox 60" descr=" 61"/>
          <p:cNvSpPr txBox="1"/>
          <p:nvPr/>
        </p:nvSpPr>
        <p:spPr>
          <a:xfrm>
            <a:off x="95416" y="4675367"/>
            <a:ext cx="3315694" cy="468133"/>
          </a:xfrm>
          <a:prstGeom prst="rect">
            <a:avLst/>
          </a:prstGeom>
          <a:noFill/>
          <a:ln>
            <a:noFill/>
          </a:ln>
        </p:spPr>
        <p:txBody>
          <a:bodyPr wrap="square" lIns="0" tIns="0" rIns="0" bIns="0" rtlCol="0">
            <a:noAutofit/>
          </a:bodyPr>
          <a:lstStyle/>
          <a:p>
            <a:pPr algn="l"/>
            <a:r>
              <a:rPr lang="en-US" sz="800" dirty="0" smtClean="0"/>
              <a:t>* Some advanced organizations have measured the financial impact for a 1% gain in their NPS metric.  This is rare and organizations usually cannot quantify the link between KPIs and financial performance.</a:t>
            </a:r>
          </a:p>
        </p:txBody>
      </p:sp>
    </p:spTree>
    <p:extLst>
      <p:ext uri="{BB962C8B-B14F-4D97-AF65-F5344CB8AC3E}">
        <p14:creationId xmlns:p14="http://schemas.microsoft.com/office/powerpoint/2010/main" val="154349873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1189972" y="201079"/>
            <a:ext cx="7750827" cy="432259"/>
          </a:xfrm>
        </p:spPr>
        <p:txBody>
          <a:bodyPr/>
          <a:lstStyle/>
          <a:p>
            <a:r>
              <a:rPr lang="en-US" dirty="0" smtClean="0"/>
              <a:t>Examples of Impact Metrics</a:t>
            </a:r>
            <a:endParaRPr lang="en-US" dirty="0"/>
          </a:p>
        </p:txBody>
      </p:sp>
      <p:sp>
        <p:nvSpPr>
          <p:cNvPr id="4" name="Content Placeholder 3" descr=" 4"/>
          <p:cNvSpPr>
            <a:spLocks noGrp="1"/>
          </p:cNvSpPr>
          <p:nvPr>
            <p:ph sz="half" idx="1"/>
          </p:nvPr>
        </p:nvSpPr>
        <p:spPr/>
        <p:txBody>
          <a:bodyPr/>
          <a:lstStyle/>
          <a:p>
            <a:r>
              <a:rPr lang="en-US" sz="2000" dirty="0" smtClean="0"/>
              <a:t>There’s a direct connection between these impact metrics and the financial bottom line</a:t>
            </a:r>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p:txBody>
      </p:sp>
      <p:sp>
        <p:nvSpPr>
          <p:cNvPr id="5" name="Content Placeholder 4" descr=" 5"/>
          <p:cNvSpPr>
            <a:spLocks noGrp="1"/>
          </p:cNvSpPr>
          <p:nvPr>
            <p:ph sz="half" idx="2"/>
          </p:nvPr>
        </p:nvSpPr>
        <p:spPr>
          <a:xfrm>
            <a:off x="1202499" y="658576"/>
            <a:ext cx="7744652" cy="318691"/>
          </a:xfrm>
        </p:spPr>
        <p:txBody>
          <a:bodyPr/>
          <a:lstStyle/>
          <a:p>
            <a:r>
              <a:rPr lang="en-US" b="1" dirty="0" smtClean="0"/>
              <a:t>Acquisition</a:t>
            </a:r>
            <a:r>
              <a:rPr lang="en-US" dirty="0" smtClean="0"/>
              <a:t>, </a:t>
            </a:r>
            <a:r>
              <a:rPr lang="en-US" b="1" dirty="0" smtClean="0"/>
              <a:t>Retention</a:t>
            </a:r>
            <a:r>
              <a:rPr lang="en-US" dirty="0" smtClean="0"/>
              <a:t>, &amp; </a:t>
            </a:r>
            <a:r>
              <a:rPr lang="en-US" b="1" dirty="0" smtClean="0"/>
              <a:t>Efficiency</a:t>
            </a:r>
            <a:r>
              <a:rPr lang="en-US" dirty="0" smtClean="0"/>
              <a:t> gains</a:t>
            </a:r>
            <a:endParaRPr lang="en-US" dirty="0"/>
          </a:p>
        </p:txBody>
      </p:sp>
      <p:sp>
        <p:nvSpPr>
          <p:cNvPr id="3" name="Rectangle 2" descr=" 3"/>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sp>
        <p:nvSpPr>
          <p:cNvPr id="10" name="Rectangle 9" descr=" 10"/>
          <p:cNvSpPr/>
          <p:nvPr/>
        </p:nvSpPr>
        <p:spPr>
          <a:xfrm>
            <a:off x="741635" y="3982471"/>
            <a:ext cx="1198483" cy="523220"/>
          </a:xfrm>
          <a:prstGeom prst="rect">
            <a:avLst/>
          </a:prstGeom>
        </p:spPr>
        <p:txBody>
          <a:bodyPr wrap="square">
            <a:spAutoFit/>
          </a:bodyPr>
          <a:lstStyle/>
          <a:p>
            <a:pPr algn="ctr"/>
            <a:r>
              <a:rPr lang="en-US" sz="1400" b="1" dirty="0" smtClean="0"/>
              <a:t>Acquisition</a:t>
            </a:r>
            <a:r>
              <a:rPr lang="en-US" sz="1400" dirty="0" smtClean="0"/>
              <a:t> Costs</a:t>
            </a:r>
            <a:endParaRPr lang="en-US" sz="1400" dirty="0"/>
          </a:p>
        </p:txBody>
      </p:sp>
      <p:sp>
        <p:nvSpPr>
          <p:cNvPr id="11" name="Rectangle 10" descr=" 11"/>
          <p:cNvSpPr/>
          <p:nvPr/>
        </p:nvSpPr>
        <p:spPr>
          <a:xfrm>
            <a:off x="2840779" y="3982471"/>
            <a:ext cx="1198483" cy="523220"/>
          </a:xfrm>
          <a:prstGeom prst="rect">
            <a:avLst/>
          </a:prstGeom>
        </p:spPr>
        <p:txBody>
          <a:bodyPr wrap="square">
            <a:spAutoFit/>
          </a:bodyPr>
          <a:lstStyle/>
          <a:p>
            <a:pPr algn="ctr"/>
            <a:r>
              <a:rPr lang="en-US" sz="1400" dirty="0" smtClean="0"/>
              <a:t>Customer </a:t>
            </a:r>
            <a:r>
              <a:rPr lang="en-US" sz="1400" b="1" dirty="0" smtClean="0"/>
              <a:t>Retention</a:t>
            </a:r>
          </a:p>
        </p:txBody>
      </p:sp>
      <p:sp>
        <p:nvSpPr>
          <p:cNvPr id="12" name="Rectangle 11" descr=" 12"/>
          <p:cNvSpPr/>
          <p:nvPr/>
        </p:nvSpPr>
        <p:spPr>
          <a:xfrm>
            <a:off x="7277606" y="3982471"/>
            <a:ext cx="1198483" cy="523220"/>
          </a:xfrm>
          <a:prstGeom prst="rect">
            <a:avLst/>
          </a:prstGeom>
        </p:spPr>
        <p:txBody>
          <a:bodyPr wrap="square">
            <a:spAutoFit/>
          </a:bodyPr>
          <a:lstStyle/>
          <a:p>
            <a:pPr algn="ctr"/>
            <a:r>
              <a:rPr lang="en-US" sz="1400" dirty="0" smtClean="0"/>
              <a:t>Operational </a:t>
            </a:r>
            <a:r>
              <a:rPr lang="en-US" sz="1400" b="1" dirty="0" smtClean="0"/>
              <a:t>Efficiency</a:t>
            </a:r>
            <a:endParaRPr lang="en-US" sz="1400" b="1" dirty="0"/>
          </a:p>
        </p:txBody>
      </p:sp>
      <p:sp>
        <p:nvSpPr>
          <p:cNvPr id="13" name="Rectangle 12" descr=" 13"/>
          <p:cNvSpPr/>
          <p:nvPr/>
        </p:nvSpPr>
        <p:spPr>
          <a:xfrm>
            <a:off x="5106901" y="3982471"/>
            <a:ext cx="1198483" cy="523220"/>
          </a:xfrm>
          <a:prstGeom prst="rect">
            <a:avLst/>
          </a:prstGeom>
        </p:spPr>
        <p:txBody>
          <a:bodyPr wrap="square">
            <a:spAutoFit/>
          </a:bodyPr>
          <a:lstStyle/>
          <a:p>
            <a:pPr algn="ctr"/>
            <a:r>
              <a:rPr lang="en-US" sz="1400" dirty="0" smtClean="0"/>
              <a:t>Improved </a:t>
            </a:r>
            <a:r>
              <a:rPr lang="en-US" sz="1400" b="1" dirty="0" smtClean="0"/>
              <a:t>Efficiency</a:t>
            </a:r>
            <a:endParaRPr lang="en-US" sz="1400" b="1"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1189972" y="201079"/>
            <a:ext cx="7750827" cy="432259"/>
          </a:xfrm>
        </p:spPr>
        <p:txBody>
          <a:bodyPr/>
          <a:lstStyle/>
          <a:p>
            <a:r>
              <a:rPr lang="en-US" dirty="0" smtClean="0"/>
              <a:t>Examples of Impact Metrics</a:t>
            </a:r>
            <a:endParaRPr lang="en-US" dirty="0"/>
          </a:p>
        </p:txBody>
      </p:sp>
      <p:sp>
        <p:nvSpPr>
          <p:cNvPr id="4" name="Content Placeholder 3" descr=" 4"/>
          <p:cNvSpPr>
            <a:spLocks noGrp="1"/>
          </p:cNvSpPr>
          <p:nvPr>
            <p:ph sz="half" idx="1"/>
          </p:nvPr>
        </p:nvSpPr>
        <p:spPr/>
        <p:txBody>
          <a:bodyPr/>
          <a:lstStyle/>
          <a:p>
            <a:r>
              <a:rPr lang="en-US" sz="2000" dirty="0" smtClean="0"/>
              <a:t>There’s a direct connection between these impact metrics and the financial bottom line</a:t>
            </a:r>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p:txBody>
      </p:sp>
      <p:sp>
        <p:nvSpPr>
          <p:cNvPr id="5" name="Content Placeholder 4" descr=" 5"/>
          <p:cNvSpPr>
            <a:spLocks noGrp="1"/>
          </p:cNvSpPr>
          <p:nvPr>
            <p:ph sz="half" idx="2"/>
          </p:nvPr>
        </p:nvSpPr>
        <p:spPr>
          <a:xfrm>
            <a:off x="1202499" y="658576"/>
            <a:ext cx="7744652" cy="318691"/>
          </a:xfrm>
        </p:spPr>
        <p:txBody>
          <a:bodyPr/>
          <a:lstStyle/>
          <a:p>
            <a:r>
              <a:rPr lang="en-US" b="1" dirty="0" smtClean="0"/>
              <a:t>Acquisition</a:t>
            </a:r>
            <a:r>
              <a:rPr lang="en-US" dirty="0" smtClean="0"/>
              <a:t>, </a:t>
            </a:r>
            <a:r>
              <a:rPr lang="en-US" b="1" dirty="0" smtClean="0"/>
              <a:t>Retention</a:t>
            </a:r>
            <a:r>
              <a:rPr lang="en-US" dirty="0" smtClean="0"/>
              <a:t>, &amp; </a:t>
            </a:r>
            <a:r>
              <a:rPr lang="en-US" b="1" dirty="0" smtClean="0"/>
              <a:t>Efficiency</a:t>
            </a:r>
            <a:r>
              <a:rPr lang="en-US" dirty="0" smtClean="0"/>
              <a:t> gains</a:t>
            </a:r>
            <a:endParaRPr lang="en-US" dirty="0"/>
          </a:p>
        </p:txBody>
      </p:sp>
      <p:sp>
        <p:nvSpPr>
          <p:cNvPr id="3" name="Rectangle 2" descr=" 3"/>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sp>
        <p:nvSpPr>
          <p:cNvPr id="14" name="Rectangle 13" descr=" 6"/>
          <p:cNvSpPr>
            <a:spLocks noChangeAspect="1"/>
          </p:cNvSpPr>
          <p:nvPr/>
        </p:nvSpPr>
        <p:spPr>
          <a:xfrm>
            <a:off x="399338" y="2013610"/>
            <a:ext cx="1828800" cy="1828800"/>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b="1" dirty="0">
                <a:solidFill>
                  <a:schemeClr val="tx1"/>
                </a:solidFill>
                <a:latin typeface="Skippy Sharpie" pitchFamily="2" charset="0"/>
                <a:cs typeface="Skippy Sharpie"/>
              </a:rPr>
              <a:t>INCREASE </a:t>
            </a:r>
            <a:r>
              <a:rPr lang="en-US" sz="2400" b="1" dirty="0" smtClean="0">
                <a:solidFill>
                  <a:schemeClr val="tx1"/>
                </a:solidFill>
                <a:latin typeface="Skippy Sharpie" pitchFamily="2" charset="0"/>
                <a:cs typeface="Skippy Sharpie"/>
              </a:rPr>
              <a:t>REFFERAL </a:t>
            </a:r>
            <a:endParaRPr lang="en-US" sz="2400" b="1" dirty="0">
              <a:solidFill>
                <a:schemeClr val="tx1"/>
              </a:solidFill>
              <a:latin typeface="Skippy Sharpie" pitchFamily="2" charset="0"/>
              <a:cs typeface="Skippy Sharpie"/>
            </a:endParaRPr>
          </a:p>
          <a:p>
            <a:pPr algn="ctr"/>
            <a:r>
              <a:rPr lang="en-US" sz="2400" b="1" dirty="0">
                <a:solidFill>
                  <a:schemeClr val="tx1"/>
                </a:solidFill>
                <a:latin typeface="Skippy Sharpie" pitchFamily="2" charset="0"/>
                <a:cs typeface="Skippy Sharpie"/>
              </a:rPr>
              <a:t>RATE</a:t>
            </a:r>
            <a:endParaRPr lang="en-US" sz="1400" b="1" dirty="0">
              <a:solidFill>
                <a:schemeClr val="tx1"/>
              </a:solidFill>
              <a:latin typeface="Skippy Sharpie" pitchFamily="2" charset="0"/>
              <a:cs typeface="Skippy Sharpie"/>
            </a:endParaRPr>
          </a:p>
        </p:txBody>
      </p:sp>
      <p:sp>
        <p:nvSpPr>
          <p:cNvPr id="10" name="Rectangle 9" descr=" 10"/>
          <p:cNvSpPr/>
          <p:nvPr/>
        </p:nvSpPr>
        <p:spPr>
          <a:xfrm>
            <a:off x="741635" y="3982471"/>
            <a:ext cx="1198483" cy="523220"/>
          </a:xfrm>
          <a:prstGeom prst="rect">
            <a:avLst/>
          </a:prstGeom>
        </p:spPr>
        <p:txBody>
          <a:bodyPr wrap="square">
            <a:spAutoFit/>
          </a:bodyPr>
          <a:lstStyle/>
          <a:p>
            <a:pPr algn="ctr"/>
            <a:r>
              <a:rPr lang="en-US" sz="1400" b="1" dirty="0" smtClean="0"/>
              <a:t>Acquisition</a:t>
            </a:r>
            <a:r>
              <a:rPr lang="en-US" sz="1400" dirty="0" smtClean="0"/>
              <a:t> Costs</a:t>
            </a:r>
            <a:endParaRPr lang="en-US" sz="1400" dirty="0"/>
          </a:p>
        </p:txBody>
      </p:sp>
      <p:sp>
        <p:nvSpPr>
          <p:cNvPr id="11" name="Rectangle 10" descr=" 11"/>
          <p:cNvSpPr/>
          <p:nvPr/>
        </p:nvSpPr>
        <p:spPr>
          <a:xfrm>
            <a:off x="2840779" y="3982471"/>
            <a:ext cx="1198483" cy="523220"/>
          </a:xfrm>
          <a:prstGeom prst="rect">
            <a:avLst/>
          </a:prstGeom>
        </p:spPr>
        <p:txBody>
          <a:bodyPr wrap="square">
            <a:spAutoFit/>
          </a:bodyPr>
          <a:lstStyle/>
          <a:p>
            <a:pPr algn="ctr"/>
            <a:r>
              <a:rPr lang="en-US" sz="1400" dirty="0" smtClean="0"/>
              <a:t>Customer </a:t>
            </a:r>
            <a:r>
              <a:rPr lang="en-US" sz="1400" b="1" dirty="0" smtClean="0"/>
              <a:t>Retention</a:t>
            </a:r>
          </a:p>
        </p:txBody>
      </p:sp>
      <p:sp>
        <p:nvSpPr>
          <p:cNvPr id="12" name="Rectangle 11" descr=" 12"/>
          <p:cNvSpPr/>
          <p:nvPr/>
        </p:nvSpPr>
        <p:spPr>
          <a:xfrm>
            <a:off x="7277606" y="3982471"/>
            <a:ext cx="1198483" cy="523220"/>
          </a:xfrm>
          <a:prstGeom prst="rect">
            <a:avLst/>
          </a:prstGeom>
        </p:spPr>
        <p:txBody>
          <a:bodyPr wrap="square">
            <a:spAutoFit/>
          </a:bodyPr>
          <a:lstStyle/>
          <a:p>
            <a:pPr algn="ctr"/>
            <a:r>
              <a:rPr lang="en-US" sz="1400" dirty="0" smtClean="0"/>
              <a:t>Operational </a:t>
            </a:r>
            <a:r>
              <a:rPr lang="en-US" sz="1400" b="1" dirty="0" smtClean="0"/>
              <a:t>Efficiency</a:t>
            </a:r>
            <a:endParaRPr lang="en-US" sz="1400" b="1" dirty="0"/>
          </a:p>
        </p:txBody>
      </p:sp>
      <p:sp>
        <p:nvSpPr>
          <p:cNvPr id="13" name="Rectangle 12" descr=" 13"/>
          <p:cNvSpPr/>
          <p:nvPr/>
        </p:nvSpPr>
        <p:spPr>
          <a:xfrm>
            <a:off x="5106901" y="3982471"/>
            <a:ext cx="1198483" cy="523220"/>
          </a:xfrm>
          <a:prstGeom prst="rect">
            <a:avLst/>
          </a:prstGeom>
        </p:spPr>
        <p:txBody>
          <a:bodyPr wrap="square">
            <a:spAutoFit/>
          </a:bodyPr>
          <a:lstStyle/>
          <a:p>
            <a:pPr algn="ctr"/>
            <a:r>
              <a:rPr lang="en-US" sz="1400" dirty="0" smtClean="0"/>
              <a:t>Improved </a:t>
            </a:r>
            <a:r>
              <a:rPr lang="en-US" sz="1400" b="1" dirty="0" smtClean="0"/>
              <a:t>Efficiency</a:t>
            </a:r>
            <a:endParaRPr lang="en-US" sz="1400" b="1" dirty="0"/>
          </a:p>
        </p:txBody>
      </p:sp>
    </p:spTree>
    <p:extLst>
      <p:ext uri="{BB962C8B-B14F-4D97-AF65-F5344CB8AC3E}">
        <p14:creationId xmlns:p14="http://schemas.microsoft.com/office/powerpoint/2010/main" val="242503308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1189972" y="201079"/>
            <a:ext cx="7750827" cy="432259"/>
          </a:xfrm>
        </p:spPr>
        <p:txBody>
          <a:bodyPr/>
          <a:lstStyle/>
          <a:p>
            <a:r>
              <a:rPr lang="en-US" dirty="0" smtClean="0"/>
              <a:t>Examples of Impact Metrics</a:t>
            </a:r>
            <a:endParaRPr lang="en-US" dirty="0"/>
          </a:p>
        </p:txBody>
      </p:sp>
      <p:sp>
        <p:nvSpPr>
          <p:cNvPr id="4" name="Content Placeholder 3" descr=" 4"/>
          <p:cNvSpPr>
            <a:spLocks noGrp="1"/>
          </p:cNvSpPr>
          <p:nvPr>
            <p:ph sz="half" idx="1"/>
          </p:nvPr>
        </p:nvSpPr>
        <p:spPr/>
        <p:txBody>
          <a:bodyPr/>
          <a:lstStyle/>
          <a:p>
            <a:r>
              <a:rPr lang="en-US" sz="2000" dirty="0" smtClean="0"/>
              <a:t>There’s a direct connection between these impact metrics and the financial bottom line</a:t>
            </a:r>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p:txBody>
      </p:sp>
      <p:sp>
        <p:nvSpPr>
          <p:cNvPr id="5" name="Content Placeholder 4" descr=" 5"/>
          <p:cNvSpPr>
            <a:spLocks noGrp="1"/>
          </p:cNvSpPr>
          <p:nvPr>
            <p:ph sz="half" idx="2"/>
          </p:nvPr>
        </p:nvSpPr>
        <p:spPr>
          <a:xfrm>
            <a:off x="1202499" y="658576"/>
            <a:ext cx="7744652" cy="318691"/>
          </a:xfrm>
        </p:spPr>
        <p:txBody>
          <a:bodyPr/>
          <a:lstStyle/>
          <a:p>
            <a:r>
              <a:rPr lang="en-US" b="1" dirty="0" smtClean="0"/>
              <a:t>Acquisition</a:t>
            </a:r>
            <a:r>
              <a:rPr lang="en-US" dirty="0" smtClean="0"/>
              <a:t>, </a:t>
            </a:r>
            <a:r>
              <a:rPr lang="en-US" b="1" dirty="0" smtClean="0"/>
              <a:t>Retention</a:t>
            </a:r>
            <a:r>
              <a:rPr lang="en-US" dirty="0" smtClean="0"/>
              <a:t>, &amp; </a:t>
            </a:r>
            <a:r>
              <a:rPr lang="en-US" b="1" dirty="0" smtClean="0"/>
              <a:t>Efficiency</a:t>
            </a:r>
            <a:r>
              <a:rPr lang="en-US" dirty="0" smtClean="0"/>
              <a:t> gains</a:t>
            </a:r>
            <a:endParaRPr lang="en-US" dirty="0"/>
          </a:p>
        </p:txBody>
      </p:sp>
      <p:sp>
        <p:nvSpPr>
          <p:cNvPr id="3" name="Rectangle 2" descr=" 3"/>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sp>
        <p:nvSpPr>
          <p:cNvPr id="14" name="Rectangle 13" descr=" 6"/>
          <p:cNvSpPr>
            <a:spLocks noChangeAspect="1"/>
          </p:cNvSpPr>
          <p:nvPr/>
        </p:nvSpPr>
        <p:spPr>
          <a:xfrm>
            <a:off x="399338" y="2013610"/>
            <a:ext cx="1828800" cy="1828800"/>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b="1" dirty="0">
                <a:solidFill>
                  <a:schemeClr val="tx1"/>
                </a:solidFill>
                <a:latin typeface="Skippy Sharpie" pitchFamily="2" charset="0"/>
                <a:cs typeface="Skippy Sharpie"/>
              </a:rPr>
              <a:t>INCREASE </a:t>
            </a:r>
            <a:r>
              <a:rPr lang="en-US" sz="2400" b="1" dirty="0" smtClean="0">
                <a:solidFill>
                  <a:schemeClr val="tx1"/>
                </a:solidFill>
                <a:latin typeface="Skippy Sharpie" pitchFamily="2" charset="0"/>
                <a:cs typeface="Skippy Sharpie"/>
              </a:rPr>
              <a:t>REFFERAL </a:t>
            </a:r>
            <a:endParaRPr lang="en-US" sz="2400" b="1" dirty="0">
              <a:solidFill>
                <a:schemeClr val="tx1"/>
              </a:solidFill>
              <a:latin typeface="Skippy Sharpie" pitchFamily="2" charset="0"/>
              <a:cs typeface="Skippy Sharpie"/>
            </a:endParaRPr>
          </a:p>
          <a:p>
            <a:pPr algn="ctr"/>
            <a:r>
              <a:rPr lang="en-US" sz="2400" b="1" dirty="0">
                <a:solidFill>
                  <a:schemeClr val="tx1"/>
                </a:solidFill>
                <a:latin typeface="Skippy Sharpie" pitchFamily="2" charset="0"/>
                <a:cs typeface="Skippy Sharpie"/>
              </a:rPr>
              <a:t>RATE</a:t>
            </a:r>
            <a:endParaRPr lang="en-US" sz="1400" b="1" dirty="0">
              <a:solidFill>
                <a:schemeClr val="tx1"/>
              </a:solidFill>
              <a:latin typeface="Skippy Sharpie" pitchFamily="2" charset="0"/>
              <a:cs typeface="Skippy Sharpie"/>
            </a:endParaRPr>
          </a:p>
        </p:txBody>
      </p:sp>
      <p:sp>
        <p:nvSpPr>
          <p:cNvPr id="15" name="Rectangle 14" descr=" 9"/>
          <p:cNvSpPr>
            <a:spLocks noChangeAspect="1"/>
          </p:cNvSpPr>
          <p:nvPr/>
        </p:nvSpPr>
        <p:spPr>
          <a:xfrm>
            <a:off x="2572694" y="2013610"/>
            <a:ext cx="1828800" cy="1828800"/>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b="1" dirty="0" smtClean="0">
                <a:solidFill>
                  <a:schemeClr val="tx1"/>
                </a:solidFill>
                <a:latin typeface="Skippy Sharpie" pitchFamily="2" charset="0"/>
                <a:cs typeface="Skippy Sharpie"/>
              </a:rPr>
              <a:t>INCREASED REORDER %</a:t>
            </a:r>
            <a:endParaRPr lang="en-US" sz="1400" b="1" dirty="0">
              <a:solidFill>
                <a:schemeClr val="tx1"/>
              </a:solidFill>
              <a:latin typeface="Skippy Sharpie" pitchFamily="2" charset="0"/>
              <a:cs typeface="Skippy Sharpie"/>
            </a:endParaRPr>
          </a:p>
        </p:txBody>
      </p:sp>
      <p:sp>
        <p:nvSpPr>
          <p:cNvPr id="10" name="Rectangle 9" descr=" 10"/>
          <p:cNvSpPr/>
          <p:nvPr/>
        </p:nvSpPr>
        <p:spPr>
          <a:xfrm>
            <a:off x="741635" y="3982471"/>
            <a:ext cx="1198483" cy="523220"/>
          </a:xfrm>
          <a:prstGeom prst="rect">
            <a:avLst/>
          </a:prstGeom>
        </p:spPr>
        <p:txBody>
          <a:bodyPr wrap="square">
            <a:spAutoFit/>
          </a:bodyPr>
          <a:lstStyle/>
          <a:p>
            <a:pPr algn="ctr"/>
            <a:r>
              <a:rPr lang="en-US" sz="1400" b="1" dirty="0" smtClean="0"/>
              <a:t>Acquisition</a:t>
            </a:r>
            <a:r>
              <a:rPr lang="en-US" sz="1400" dirty="0" smtClean="0"/>
              <a:t> Costs</a:t>
            </a:r>
            <a:endParaRPr lang="en-US" sz="1400" dirty="0"/>
          </a:p>
        </p:txBody>
      </p:sp>
      <p:sp>
        <p:nvSpPr>
          <p:cNvPr id="11" name="Rectangle 10" descr=" 11"/>
          <p:cNvSpPr/>
          <p:nvPr/>
        </p:nvSpPr>
        <p:spPr>
          <a:xfrm>
            <a:off x="2840779" y="3982471"/>
            <a:ext cx="1198483" cy="523220"/>
          </a:xfrm>
          <a:prstGeom prst="rect">
            <a:avLst/>
          </a:prstGeom>
        </p:spPr>
        <p:txBody>
          <a:bodyPr wrap="square">
            <a:spAutoFit/>
          </a:bodyPr>
          <a:lstStyle/>
          <a:p>
            <a:pPr algn="ctr"/>
            <a:r>
              <a:rPr lang="en-US" sz="1400" dirty="0" smtClean="0"/>
              <a:t>Customer </a:t>
            </a:r>
            <a:r>
              <a:rPr lang="en-US" sz="1400" b="1" dirty="0" smtClean="0"/>
              <a:t>Retention</a:t>
            </a:r>
          </a:p>
        </p:txBody>
      </p:sp>
      <p:sp>
        <p:nvSpPr>
          <p:cNvPr id="12" name="Rectangle 11" descr=" 12"/>
          <p:cNvSpPr/>
          <p:nvPr/>
        </p:nvSpPr>
        <p:spPr>
          <a:xfrm>
            <a:off x="7277606" y="3982471"/>
            <a:ext cx="1198483" cy="523220"/>
          </a:xfrm>
          <a:prstGeom prst="rect">
            <a:avLst/>
          </a:prstGeom>
        </p:spPr>
        <p:txBody>
          <a:bodyPr wrap="square">
            <a:spAutoFit/>
          </a:bodyPr>
          <a:lstStyle/>
          <a:p>
            <a:pPr algn="ctr"/>
            <a:r>
              <a:rPr lang="en-US" sz="1400" dirty="0" smtClean="0"/>
              <a:t>Operational </a:t>
            </a:r>
            <a:r>
              <a:rPr lang="en-US" sz="1400" b="1" dirty="0" smtClean="0"/>
              <a:t>Efficiency</a:t>
            </a:r>
            <a:endParaRPr lang="en-US" sz="1400" b="1" dirty="0"/>
          </a:p>
        </p:txBody>
      </p:sp>
      <p:sp>
        <p:nvSpPr>
          <p:cNvPr id="13" name="Rectangle 12" descr=" 13"/>
          <p:cNvSpPr/>
          <p:nvPr/>
        </p:nvSpPr>
        <p:spPr>
          <a:xfrm>
            <a:off x="5106901" y="3982471"/>
            <a:ext cx="1198483" cy="523220"/>
          </a:xfrm>
          <a:prstGeom prst="rect">
            <a:avLst/>
          </a:prstGeom>
        </p:spPr>
        <p:txBody>
          <a:bodyPr wrap="square">
            <a:spAutoFit/>
          </a:bodyPr>
          <a:lstStyle/>
          <a:p>
            <a:pPr algn="ctr"/>
            <a:r>
              <a:rPr lang="en-US" sz="1400" dirty="0" smtClean="0"/>
              <a:t>Improved </a:t>
            </a:r>
            <a:r>
              <a:rPr lang="en-US" sz="1400" b="1" dirty="0" smtClean="0"/>
              <a:t>Efficiency</a:t>
            </a:r>
            <a:endParaRPr lang="en-US" sz="1400" b="1" dirty="0"/>
          </a:p>
        </p:txBody>
      </p:sp>
    </p:spTree>
    <p:extLst>
      <p:ext uri="{BB962C8B-B14F-4D97-AF65-F5344CB8AC3E}">
        <p14:creationId xmlns:p14="http://schemas.microsoft.com/office/powerpoint/2010/main" val="53721353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1189972" y="201079"/>
            <a:ext cx="7750827" cy="432259"/>
          </a:xfrm>
        </p:spPr>
        <p:txBody>
          <a:bodyPr/>
          <a:lstStyle/>
          <a:p>
            <a:r>
              <a:rPr lang="en-US" dirty="0" smtClean="0"/>
              <a:t>Examples of Impact Metrics</a:t>
            </a:r>
            <a:endParaRPr lang="en-US" dirty="0"/>
          </a:p>
        </p:txBody>
      </p:sp>
      <p:sp>
        <p:nvSpPr>
          <p:cNvPr id="4" name="Content Placeholder 3" descr=" 4"/>
          <p:cNvSpPr>
            <a:spLocks noGrp="1"/>
          </p:cNvSpPr>
          <p:nvPr>
            <p:ph sz="half" idx="1"/>
          </p:nvPr>
        </p:nvSpPr>
        <p:spPr/>
        <p:txBody>
          <a:bodyPr/>
          <a:lstStyle/>
          <a:p>
            <a:r>
              <a:rPr lang="en-US" sz="2000" dirty="0" smtClean="0"/>
              <a:t>There’s a direct connection between these impact metrics and the financial bottom line</a:t>
            </a:r>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p:txBody>
      </p:sp>
      <p:sp>
        <p:nvSpPr>
          <p:cNvPr id="5" name="Content Placeholder 4" descr=" 5"/>
          <p:cNvSpPr>
            <a:spLocks noGrp="1"/>
          </p:cNvSpPr>
          <p:nvPr>
            <p:ph sz="half" idx="2"/>
          </p:nvPr>
        </p:nvSpPr>
        <p:spPr>
          <a:xfrm>
            <a:off x="1202499" y="658576"/>
            <a:ext cx="7744652" cy="318691"/>
          </a:xfrm>
        </p:spPr>
        <p:txBody>
          <a:bodyPr/>
          <a:lstStyle/>
          <a:p>
            <a:r>
              <a:rPr lang="en-US" b="1" dirty="0" smtClean="0"/>
              <a:t>Acquisition</a:t>
            </a:r>
            <a:r>
              <a:rPr lang="en-US" dirty="0" smtClean="0"/>
              <a:t>, </a:t>
            </a:r>
            <a:r>
              <a:rPr lang="en-US" b="1" dirty="0" smtClean="0"/>
              <a:t>Retention</a:t>
            </a:r>
            <a:r>
              <a:rPr lang="en-US" dirty="0" smtClean="0"/>
              <a:t>, &amp; </a:t>
            </a:r>
            <a:r>
              <a:rPr lang="en-US" b="1" dirty="0" smtClean="0"/>
              <a:t>Efficiency</a:t>
            </a:r>
            <a:r>
              <a:rPr lang="en-US" dirty="0" smtClean="0"/>
              <a:t> gains</a:t>
            </a:r>
            <a:endParaRPr lang="en-US" dirty="0"/>
          </a:p>
        </p:txBody>
      </p:sp>
      <p:sp>
        <p:nvSpPr>
          <p:cNvPr id="3" name="Rectangle 2" descr=" 3"/>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sp>
        <p:nvSpPr>
          <p:cNvPr id="14" name="Rectangle 13" descr=" 6"/>
          <p:cNvSpPr>
            <a:spLocks noChangeAspect="1"/>
          </p:cNvSpPr>
          <p:nvPr/>
        </p:nvSpPr>
        <p:spPr>
          <a:xfrm>
            <a:off x="399338" y="2013610"/>
            <a:ext cx="1828800" cy="1828800"/>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b="1" dirty="0">
                <a:solidFill>
                  <a:schemeClr val="tx1"/>
                </a:solidFill>
                <a:latin typeface="Skippy Sharpie" pitchFamily="2" charset="0"/>
                <a:cs typeface="Skippy Sharpie"/>
              </a:rPr>
              <a:t>INCREASE </a:t>
            </a:r>
            <a:r>
              <a:rPr lang="en-US" sz="2400" b="1" dirty="0" smtClean="0">
                <a:solidFill>
                  <a:schemeClr val="tx1"/>
                </a:solidFill>
                <a:latin typeface="Skippy Sharpie" pitchFamily="2" charset="0"/>
                <a:cs typeface="Skippy Sharpie"/>
              </a:rPr>
              <a:t>REFFERAL </a:t>
            </a:r>
            <a:endParaRPr lang="en-US" sz="2400" b="1" dirty="0">
              <a:solidFill>
                <a:schemeClr val="tx1"/>
              </a:solidFill>
              <a:latin typeface="Skippy Sharpie" pitchFamily="2" charset="0"/>
              <a:cs typeface="Skippy Sharpie"/>
            </a:endParaRPr>
          </a:p>
          <a:p>
            <a:pPr algn="ctr"/>
            <a:r>
              <a:rPr lang="en-US" sz="2400" b="1" dirty="0">
                <a:solidFill>
                  <a:schemeClr val="tx1"/>
                </a:solidFill>
                <a:latin typeface="Skippy Sharpie" pitchFamily="2" charset="0"/>
                <a:cs typeface="Skippy Sharpie"/>
              </a:rPr>
              <a:t>RATE</a:t>
            </a:r>
            <a:endParaRPr lang="en-US" sz="1400" b="1" dirty="0">
              <a:solidFill>
                <a:schemeClr val="tx1"/>
              </a:solidFill>
              <a:latin typeface="Skippy Sharpie" pitchFamily="2" charset="0"/>
              <a:cs typeface="Skippy Sharpie"/>
            </a:endParaRPr>
          </a:p>
        </p:txBody>
      </p:sp>
      <p:sp>
        <p:nvSpPr>
          <p:cNvPr id="16" name="Rectangle 15" descr=" 7"/>
          <p:cNvSpPr>
            <a:spLocks noChangeAspect="1"/>
          </p:cNvSpPr>
          <p:nvPr/>
        </p:nvSpPr>
        <p:spPr>
          <a:xfrm>
            <a:off x="4746050" y="2013610"/>
            <a:ext cx="1828800" cy="1828800"/>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b="1" dirty="0" smtClean="0">
                <a:solidFill>
                  <a:schemeClr val="tx1"/>
                </a:solidFill>
                <a:latin typeface="Skippy Sharpie" pitchFamily="2" charset="0"/>
                <a:cs typeface="Skippy Sharpie"/>
              </a:rPr>
              <a:t>DECREASE</a:t>
            </a:r>
          </a:p>
          <a:p>
            <a:pPr algn="ctr"/>
            <a:r>
              <a:rPr lang="en-US" sz="2400" b="1" dirty="0" smtClean="0">
                <a:solidFill>
                  <a:schemeClr val="tx1"/>
                </a:solidFill>
                <a:latin typeface="Skippy Sharpie" pitchFamily="2" charset="0"/>
                <a:cs typeface="Skippy Sharpie"/>
              </a:rPr>
              <a:t>DEFECT</a:t>
            </a:r>
          </a:p>
          <a:p>
            <a:pPr algn="ctr"/>
            <a:r>
              <a:rPr lang="en-US" sz="2400" b="1" dirty="0" smtClean="0">
                <a:solidFill>
                  <a:schemeClr val="tx1"/>
                </a:solidFill>
                <a:latin typeface="Skippy Sharpie" pitchFamily="2" charset="0"/>
                <a:cs typeface="Skippy Sharpie"/>
              </a:rPr>
              <a:t>RATE BY 2%</a:t>
            </a:r>
            <a:endParaRPr lang="en-US" sz="1400" b="1" dirty="0">
              <a:solidFill>
                <a:schemeClr val="tx1"/>
              </a:solidFill>
              <a:latin typeface="Skippy Sharpie" pitchFamily="2" charset="0"/>
              <a:cs typeface="Skippy Sharpie"/>
            </a:endParaRPr>
          </a:p>
        </p:txBody>
      </p:sp>
      <p:sp>
        <p:nvSpPr>
          <p:cNvPr id="15" name="Rectangle 14" descr=" 9"/>
          <p:cNvSpPr>
            <a:spLocks noChangeAspect="1"/>
          </p:cNvSpPr>
          <p:nvPr/>
        </p:nvSpPr>
        <p:spPr>
          <a:xfrm>
            <a:off x="2572694" y="2013610"/>
            <a:ext cx="1828800" cy="1828800"/>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b="1" dirty="0" smtClean="0">
                <a:solidFill>
                  <a:schemeClr val="tx1"/>
                </a:solidFill>
                <a:latin typeface="Skippy Sharpie" pitchFamily="2" charset="0"/>
                <a:cs typeface="Skippy Sharpie"/>
              </a:rPr>
              <a:t>INCREASED REORDER %</a:t>
            </a:r>
            <a:endParaRPr lang="en-US" sz="1400" b="1" dirty="0">
              <a:solidFill>
                <a:schemeClr val="tx1"/>
              </a:solidFill>
              <a:latin typeface="Skippy Sharpie" pitchFamily="2" charset="0"/>
              <a:cs typeface="Skippy Sharpie"/>
            </a:endParaRPr>
          </a:p>
        </p:txBody>
      </p:sp>
      <p:sp>
        <p:nvSpPr>
          <p:cNvPr id="10" name="Rectangle 9" descr=" 10"/>
          <p:cNvSpPr/>
          <p:nvPr/>
        </p:nvSpPr>
        <p:spPr>
          <a:xfrm>
            <a:off x="741635" y="3982471"/>
            <a:ext cx="1198483" cy="523220"/>
          </a:xfrm>
          <a:prstGeom prst="rect">
            <a:avLst/>
          </a:prstGeom>
        </p:spPr>
        <p:txBody>
          <a:bodyPr wrap="square">
            <a:spAutoFit/>
          </a:bodyPr>
          <a:lstStyle/>
          <a:p>
            <a:pPr algn="ctr"/>
            <a:r>
              <a:rPr lang="en-US" sz="1400" b="1" dirty="0" smtClean="0"/>
              <a:t>Acquisition</a:t>
            </a:r>
            <a:r>
              <a:rPr lang="en-US" sz="1400" dirty="0" smtClean="0"/>
              <a:t> Costs</a:t>
            </a:r>
            <a:endParaRPr lang="en-US" sz="1400" dirty="0"/>
          </a:p>
        </p:txBody>
      </p:sp>
      <p:sp>
        <p:nvSpPr>
          <p:cNvPr id="11" name="Rectangle 10" descr=" 11"/>
          <p:cNvSpPr/>
          <p:nvPr/>
        </p:nvSpPr>
        <p:spPr>
          <a:xfrm>
            <a:off x="2840779" y="3982471"/>
            <a:ext cx="1198483" cy="523220"/>
          </a:xfrm>
          <a:prstGeom prst="rect">
            <a:avLst/>
          </a:prstGeom>
        </p:spPr>
        <p:txBody>
          <a:bodyPr wrap="square">
            <a:spAutoFit/>
          </a:bodyPr>
          <a:lstStyle/>
          <a:p>
            <a:pPr algn="ctr"/>
            <a:r>
              <a:rPr lang="en-US" sz="1400" dirty="0" smtClean="0"/>
              <a:t>Customer </a:t>
            </a:r>
            <a:r>
              <a:rPr lang="en-US" sz="1400" b="1" dirty="0" smtClean="0"/>
              <a:t>Retention</a:t>
            </a:r>
          </a:p>
        </p:txBody>
      </p:sp>
      <p:sp>
        <p:nvSpPr>
          <p:cNvPr id="12" name="Rectangle 11" descr=" 12"/>
          <p:cNvSpPr/>
          <p:nvPr/>
        </p:nvSpPr>
        <p:spPr>
          <a:xfrm>
            <a:off x="7277606" y="3982471"/>
            <a:ext cx="1198483" cy="523220"/>
          </a:xfrm>
          <a:prstGeom prst="rect">
            <a:avLst/>
          </a:prstGeom>
        </p:spPr>
        <p:txBody>
          <a:bodyPr wrap="square">
            <a:spAutoFit/>
          </a:bodyPr>
          <a:lstStyle/>
          <a:p>
            <a:pPr algn="ctr"/>
            <a:r>
              <a:rPr lang="en-US" sz="1400" dirty="0" smtClean="0"/>
              <a:t>Operational </a:t>
            </a:r>
            <a:r>
              <a:rPr lang="en-US" sz="1400" b="1" dirty="0" smtClean="0"/>
              <a:t>Efficiency</a:t>
            </a:r>
            <a:endParaRPr lang="en-US" sz="1400" b="1" dirty="0"/>
          </a:p>
        </p:txBody>
      </p:sp>
      <p:sp>
        <p:nvSpPr>
          <p:cNvPr id="13" name="Rectangle 12" descr=" 13"/>
          <p:cNvSpPr/>
          <p:nvPr/>
        </p:nvSpPr>
        <p:spPr>
          <a:xfrm>
            <a:off x="5106901" y="3982471"/>
            <a:ext cx="1198483" cy="523220"/>
          </a:xfrm>
          <a:prstGeom prst="rect">
            <a:avLst/>
          </a:prstGeom>
        </p:spPr>
        <p:txBody>
          <a:bodyPr wrap="square">
            <a:spAutoFit/>
          </a:bodyPr>
          <a:lstStyle/>
          <a:p>
            <a:pPr algn="ctr"/>
            <a:r>
              <a:rPr lang="en-US" sz="1400" dirty="0" smtClean="0"/>
              <a:t>Improved </a:t>
            </a:r>
            <a:r>
              <a:rPr lang="en-US" sz="1400" b="1" dirty="0" smtClean="0"/>
              <a:t>Efficiency</a:t>
            </a:r>
            <a:endParaRPr lang="en-US" sz="1400" b="1" dirty="0"/>
          </a:p>
        </p:txBody>
      </p:sp>
    </p:spTree>
    <p:extLst>
      <p:ext uri="{BB962C8B-B14F-4D97-AF65-F5344CB8AC3E}">
        <p14:creationId xmlns:p14="http://schemas.microsoft.com/office/powerpoint/2010/main" val="348004509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1189972" y="201079"/>
            <a:ext cx="7750827" cy="432259"/>
          </a:xfrm>
        </p:spPr>
        <p:txBody>
          <a:bodyPr/>
          <a:lstStyle/>
          <a:p>
            <a:r>
              <a:rPr lang="en-US" dirty="0" smtClean="0"/>
              <a:t>Examples of Impact Metrics</a:t>
            </a:r>
            <a:endParaRPr lang="en-US" dirty="0"/>
          </a:p>
        </p:txBody>
      </p:sp>
      <p:sp>
        <p:nvSpPr>
          <p:cNvPr id="4" name="Content Placeholder 3" descr=" 4"/>
          <p:cNvSpPr>
            <a:spLocks noGrp="1"/>
          </p:cNvSpPr>
          <p:nvPr>
            <p:ph sz="half" idx="1"/>
          </p:nvPr>
        </p:nvSpPr>
        <p:spPr/>
        <p:txBody>
          <a:bodyPr/>
          <a:lstStyle/>
          <a:p>
            <a:r>
              <a:rPr lang="en-US" sz="2000" dirty="0" smtClean="0"/>
              <a:t>There’s a direct connection between these impact metrics and the financial bottom line</a:t>
            </a:r>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p:txBody>
      </p:sp>
      <p:sp>
        <p:nvSpPr>
          <p:cNvPr id="5" name="Content Placeholder 4" descr=" 5"/>
          <p:cNvSpPr>
            <a:spLocks noGrp="1"/>
          </p:cNvSpPr>
          <p:nvPr>
            <p:ph sz="half" idx="2"/>
          </p:nvPr>
        </p:nvSpPr>
        <p:spPr>
          <a:xfrm>
            <a:off x="1202499" y="658576"/>
            <a:ext cx="7744652" cy="318691"/>
          </a:xfrm>
        </p:spPr>
        <p:txBody>
          <a:bodyPr/>
          <a:lstStyle/>
          <a:p>
            <a:r>
              <a:rPr lang="en-US" b="1" dirty="0" smtClean="0"/>
              <a:t>Acquisition</a:t>
            </a:r>
            <a:r>
              <a:rPr lang="en-US" dirty="0" smtClean="0"/>
              <a:t>, </a:t>
            </a:r>
            <a:r>
              <a:rPr lang="en-US" b="1" dirty="0" smtClean="0"/>
              <a:t>Retention</a:t>
            </a:r>
            <a:r>
              <a:rPr lang="en-US" dirty="0" smtClean="0"/>
              <a:t>, &amp; </a:t>
            </a:r>
            <a:r>
              <a:rPr lang="en-US" b="1" dirty="0" smtClean="0"/>
              <a:t>Efficiency</a:t>
            </a:r>
            <a:r>
              <a:rPr lang="en-US" dirty="0" smtClean="0"/>
              <a:t> gains</a:t>
            </a:r>
            <a:endParaRPr lang="en-US" dirty="0"/>
          </a:p>
        </p:txBody>
      </p:sp>
      <p:sp>
        <p:nvSpPr>
          <p:cNvPr id="3" name="Rectangle 2" descr=" 3"/>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sp>
        <p:nvSpPr>
          <p:cNvPr id="14" name="Rectangle 13" descr=" 6"/>
          <p:cNvSpPr>
            <a:spLocks noChangeAspect="1"/>
          </p:cNvSpPr>
          <p:nvPr/>
        </p:nvSpPr>
        <p:spPr>
          <a:xfrm>
            <a:off x="399338" y="2013610"/>
            <a:ext cx="1828800" cy="1828800"/>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b="1" dirty="0">
                <a:solidFill>
                  <a:schemeClr val="tx1"/>
                </a:solidFill>
                <a:latin typeface="Skippy Sharpie" pitchFamily="2" charset="0"/>
                <a:cs typeface="Skippy Sharpie"/>
              </a:rPr>
              <a:t>INCREASE </a:t>
            </a:r>
            <a:r>
              <a:rPr lang="en-US" sz="2400" b="1" dirty="0" smtClean="0">
                <a:solidFill>
                  <a:schemeClr val="tx1"/>
                </a:solidFill>
                <a:latin typeface="Skippy Sharpie" pitchFamily="2" charset="0"/>
                <a:cs typeface="Skippy Sharpie"/>
              </a:rPr>
              <a:t>REFFERAL </a:t>
            </a:r>
            <a:endParaRPr lang="en-US" sz="2400" b="1" dirty="0">
              <a:solidFill>
                <a:schemeClr val="tx1"/>
              </a:solidFill>
              <a:latin typeface="Skippy Sharpie" pitchFamily="2" charset="0"/>
              <a:cs typeface="Skippy Sharpie"/>
            </a:endParaRPr>
          </a:p>
          <a:p>
            <a:pPr algn="ctr"/>
            <a:r>
              <a:rPr lang="en-US" sz="2400" b="1" dirty="0">
                <a:solidFill>
                  <a:schemeClr val="tx1"/>
                </a:solidFill>
                <a:latin typeface="Skippy Sharpie" pitchFamily="2" charset="0"/>
                <a:cs typeface="Skippy Sharpie"/>
              </a:rPr>
              <a:t>RATE</a:t>
            </a:r>
            <a:endParaRPr lang="en-US" sz="1400" b="1" dirty="0">
              <a:solidFill>
                <a:schemeClr val="tx1"/>
              </a:solidFill>
              <a:latin typeface="Skippy Sharpie" pitchFamily="2" charset="0"/>
              <a:cs typeface="Skippy Sharpie"/>
            </a:endParaRPr>
          </a:p>
        </p:txBody>
      </p:sp>
      <p:sp>
        <p:nvSpPr>
          <p:cNvPr id="16" name="Rectangle 15" descr=" 7"/>
          <p:cNvSpPr>
            <a:spLocks noChangeAspect="1"/>
          </p:cNvSpPr>
          <p:nvPr/>
        </p:nvSpPr>
        <p:spPr>
          <a:xfrm>
            <a:off x="4746050" y="2013610"/>
            <a:ext cx="1828800" cy="1828800"/>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b="1" dirty="0" smtClean="0">
                <a:solidFill>
                  <a:schemeClr val="tx1"/>
                </a:solidFill>
                <a:latin typeface="Skippy Sharpie" pitchFamily="2" charset="0"/>
                <a:cs typeface="Skippy Sharpie"/>
              </a:rPr>
              <a:t>DECREASE</a:t>
            </a:r>
          </a:p>
          <a:p>
            <a:pPr algn="ctr"/>
            <a:r>
              <a:rPr lang="en-US" sz="2400" b="1" dirty="0" smtClean="0">
                <a:solidFill>
                  <a:schemeClr val="tx1"/>
                </a:solidFill>
                <a:latin typeface="Skippy Sharpie" pitchFamily="2" charset="0"/>
                <a:cs typeface="Skippy Sharpie"/>
              </a:rPr>
              <a:t>DEFECT</a:t>
            </a:r>
          </a:p>
          <a:p>
            <a:pPr algn="ctr"/>
            <a:r>
              <a:rPr lang="en-US" sz="2400" b="1" dirty="0" smtClean="0">
                <a:solidFill>
                  <a:schemeClr val="tx1"/>
                </a:solidFill>
                <a:latin typeface="Skippy Sharpie" pitchFamily="2" charset="0"/>
                <a:cs typeface="Skippy Sharpie"/>
              </a:rPr>
              <a:t>RATE BY 2%</a:t>
            </a:r>
            <a:endParaRPr lang="en-US" sz="1400" b="1" dirty="0">
              <a:solidFill>
                <a:schemeClr val="tx1"/>
              </a:solidFill>
              <a:latin typeface="Skippy Sharpie" pitchFamily="2" charset="0"/>
              <a:cs typeface="Skippy Sharpie"/>
            </a:endParaRPr>
          </a:p>
        </p:txBody>
      </p:sp>
      <p:sp>
        <p:nvSpPr>
          <p:cNvPr id="17" name="Rectangle 16" descr=" 8"/>
          <p:cNvSpPr>
            <a:spLocks noChangeAspect="1"/>
          </p:cNvSpPr>
          <p:nvPr/>
        </p:nvSpPr>
        <p:spPr>
          <a:xfrm>
            <a:off x="6919406" y="2013610"/>
            <a:ext cx="1828800" cy="1828800"/>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b="1" dirty="0" smtClean="0">
                <a:solidFill>
                  <a:schemeClr val="tx1"/>
                </a:solidFill>
                <a:latin typeface="Skippy Sharpie" pitchFamily="2" charset="0"/>
                <a:cs typeface="Skippy Sharpie"/>
              </a:rPr>
              <a:t>INCREASE</a:t>
            </a:r>
            <a:br>
              <a:rPr lang="en-US" sz="2400" b="1" dirty="0" smtClean="0">
                <a:solidFill>
                  <a:schemeClr val="tx1"/>
                </a:solidFill>
                <a:latin typeface="Skippy Sharpie" pitchFamily="2" charset="0"/>
                <a:cs typeface="Skippy Sharpie"/>
              </a:rPr>
            </a:br>
            <a:r>
              <a:rPr lang="en-US" sz="2400" b="1" dirty="0" smtClean="0">
                <a:solidFill>
                  <a:schemeClr val="tx1"/>
                </a:solidFill>
                <a:latin typeface="Skippy Sharpie" pitchFamily="2" charset="0"/>
                <a:cs typeface="Skippy Sharpie"/>
              </a:rPr>
              <a:t>FIRST CALL RESOLUTION</a:t>
            </a:r>
            <a:endParaRPr lang="en-US" sz="1400" b="1" dirty="0">
              <a:solidFill>
                <a:schemeClr val="tx1"/>
              </a:solidFill>
              <a:latin typeface="Skippy Sharpie" pitchFamily="2" charset="0"/>
              <a:cs typeface="Skippy Sharpie"/>
            </a:endParaRPr>
          </a:p>
        </p:txBody>
      </p:sp>
      <p:sp>
        <p:nvSpPr>
          <p:cNvPr id="15" name="Rectangle 14" descr=" 9"/>
          <p:cNvSpPr>
            <a:spLocks noChangeAspect="1"/>
          </p:cNvSpPr>
          <p:nvPr/>
        </p:nvSpPr>
        <p:spPr>
          <a:xfrm>
            <a:off x="2572694" y="2013610"/>
            <a:ext cx="1828800" cy="1828800"/>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b="1" dirty="0" smtClean="0">
                <a:solidFill>
                  <a:schemeClr val="tx1"/>
                </a:solidFill>
                <a:latin typeface="Skippy Sharpie" pitchFamily="2" charset="0"/>
                <a:cs typeface="Skippy Sharpie"/>
              </a:rPr>
              <a:t>INCREASED REORDER %</a:t>
            </a:r>
            <a:endParaRPr lang="en-US" sz="1400" b="1" dirty="0">
              <a:solidFill>
                <a:schemeClr val="tx1"/>
              </a:solidFill>
              <a:latin typeface="Skippy Sharpie" pitchFamily="2" charset="0"/>
              <a:cs typeface="Skippy Sharpie"/>
            </a:endParaRPr>
          </a:p>
        </p:txBody>
      </p:sp>
      <p:sp>
        <p:nvSpPr>
          <p:cNvPr id="10" name="Rectangle 9" descr=" 10"/>
          <p:cNvSpPr/>
          <p:nvPr/>
        </p:nvSpPr>
        <p:spPr>
          <a:xfrm>
            <a:off x="741635" y="3982471"/>
            <a:ext cx="1198483" cy="523220"/>
          </a:xfrm>
          <a:prstGeom prst="rect">
            <a:avLst/>
          </a:prstGeom>
        </p:spPr>
        <p:txBody>
          <a:bodyPr wrap="square">
            <a:spAutoFit/>
          </a:bodyPr>
          <a:lstStyle/>
          <a:p>
            <a:pPr algn="ctr"/>
            <a:r>
              <a:rPr lang="en-US" sz="1400" b="1" dirty="0" smtClean="0"/>
              <a:t>Acquisition</a:t>
            </a:r>
            <a:r>
              <a:rPr lang="en-US" sz="1400" dirty="0" smtClean="0"/>
              <a:t> Costs</a:t>
            </a:r>
            <a:endParaRPr lang="en-US" sz="1400" dirty="0"/>
          </a:p>
        </p:txBody>
      </p:sp>
      <p:sp>
        <p:nvSpPr>
          <p:cNvPr id="11" name="Rectangle 10" descr=" 11"/>
          <p:cNvSpPr/>
          <p:nvPr/>
        </p:nvSpPr>
        <p:spPr>
          <a:xfrm>
            <a:off x="2840779" y="3982471"/>
            <a:ext cx="1198483" cy="523220"/>
          </a:xfrm>
          <a:prstGeom prst="rect">
            <a:avLst/>
          </a:prstGeom>
        </p:spPr>
        <p:txBody>
          <a:bodyPr wrap="square">
            <a:spAutoFit/>
          </a:bodyPr>
          <a:lstStyle/>
          <a:p>
            <a:pPr algn="ctr"/>
            <a:r>
              <a:rPr lang="en-US" sz="1400" dirty="0" smtClean="0"/>
              <a:t>Customer </a:t>
            </a:r>
            <a:r>
              <a:rPr lang="en-US" sz="1400" b="1" dirty="0" smtClean="0"/>
              <a:t>Retention</a:t>
            </a:r>
          </a:p>
        </p:txBody>
      </p:sp>
      <p:sp>
        <p:nvSpPr>
          <p:cNvPr id="12" name="Rectangle 11" descr=" 12"/>
          <p:cNvSpPr/>
          <p:nvPr/>
        </p:nvSpPr>
        <p:spPr>
          <a:xfrm>
            <a:off x="7277606" y="3982471"/>
            <a:ext cx="1198483" cy="523220"/>
          </a:xfrm>
          <a:prstGeom prst="rect">
            <a:avLst/>
          </a:prstGeom>
        </p:spPr>
        <p:txBody>
          <a:bodyPr wrap="square">
            <a:spAutoFit/>
          </a:bodyPr>
          <a:lstStyle/>
          <a:p>
            <a:pPr algn="ctr"/>
            <a:r>
              <a:rPr lang="en-US" sz="1400" dirty="0" smtClean="0"/>
              <a:t>Operational </a:t>
            </a:r>
            <a:r>
              <a:rPr lang="en-US" sz="1400" b="1" dirty="0" smtClean="0"/>
              <a:t>Efficiency</a:t>
            </a:r>
            <a:endParaRPr lang="en-US" sz="1400" b="1" dirty="0"/>
          </a:p>
        </p:txBody>
      </p:sp>
      <p:sp>
        <p:nvSpPr>
          <p:cNvPr id="13" name="Rectangle 12" descr=" 13"/>
          <p:cNvSpPr/>
          <p:nvPr/>
        </p:nvSpPr>
        <p:spPr>
          <a:xfrm>
            <a:off x="5106901" y="3982471"/>
            <a:ext cx="1198483" cy="523220"/>
          </a:xfrm>
          <a:prstGeom prst="rect">
            <a:avLst/>
          </a:prstGeom>
        </p:spPr>
        <p:txBody>
          <a:bodyPr wrap="square">
            <a:spAutoFit/>
          </a:bodyPr>
          <a:lstStyle/>
          <a:p>
            <a:pPr algn="ctr"/>
            <a:r>
              <a:rPr lang="en-US" sz="1400" dirty="0" smtClean="0"/>
              <a:t>Improved </a:t>
            </a:r>
            <a:r>
              <a:rPr lang="en-US" sz="1400" b="1" dirty="0" smtClean="0"/>
              <a:t>Efficiency</a:t>
            </a:r>
            <a:endParaRPr lang="en-US" sz="1400" b="1" dirty="0"/>
          </a:p>
        </p:txBody>
      </p:sp>
    </p:spTree>
    <p:extLst>
      <p:ext uri="{BB962C8B-B14F-4D97-AF65-F5344CB8AC3E}">
        <p14:creationId xmlns:p14="http://schemas.microsoft.com/office/powerpoint/2010/main" val="320507827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Title 1"/>
          <p:cNvSpPr>
            <a:spLocks noGrp="1"/>
          </p:cNvSpPr>
          <p:nvPr>
            <p:ph type="title"/>
          </p:nvPr>
        </p:nvSpPr>
        <p:spPr>
          <a:xfrm>
            <a:off x="1152938" y="201079"/>
            <a:ext cx="7787861" cy="432259"/>
          </a:xfrm>
        </p:spPr>
        <p:txBody>
          <a:bodyPr/>
          <a:lstStyle/>
          <a:p>
            <a:r>
              <a:rPr lang="en-US" dirty="0" smtClean="0">
                <a:latin typeface="Arial" charset="0"/>
                <a:ea typeface="MS PGothic" charset="0"/>
              </a:rPr>
              <a:t>Attributes </a:t>
            </a:r>
            <a:r>
              <a:rPr lang="en-US" dirty="0">
                <a:latin typeface="Arial" charset="0"/>
                <a:ea typeface="MS PGothic" charset="0"/>
              </a:rPr>
              <a:t>of Desirable Experiences</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744939337"/>
              </p:ext>
            </p:extLst>
          </p:nvPr>
        </p:nvGraphicFramePr>
        <p:xfrm>
          <a:off x="1469518" y="2522538"/>
          <a:ext cx="7910512" cy="1554480"/>
        </p:xfrm>
        <a:graphic>
          <a:graphicData uri="http://schemas.openxmlformats.org/drawingml/2006/table">
            <a:tbl>
              <a:tblPr/>
              <a:tblGrid>
                <a:gridCol w="2636837"/>
                <a:gridCol w="2636838"/>
                <a:gridCol w="2636837"/>
              </a:tblGrid>
              <a:tr h="1338262">
                <a:tc>
                  <a:txBody>
                    <a:bodyPr/>
                    <a:lstStyle/>
                    <a:p>
                      <a:pPr marL="285750" marR="0" lvl="0" indent="-285750" algn="l" defTabSz="914400" rtl="0" eaLnBrk="1" fontAlgn="base" latinLnBrk="0" hangingPunct="1">
                        <a:lnSpc>
                          <a:spcPct val="150000"/>
                        </a:lnSpc>
                        <a:spcBef>
                          <a:spcPct val="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ea typeface="MS PGothic" charset="0"/>
                          <a:cs typeface="MS PGothic" charset="0"/>
                        </a:rPr>
                        <a:t>Examples:</a:t>
                      </a:r>
                    </a:p>
                    <a:p>
                      <a:pPr marL="285750" marR="0" lvl="0" indent="-285750" algn="l" defTabSz="914400" rtl="0" eaLnBrk="1" fontAlgn="base" latinLnBrk="0" hangingPunct="1">
                        <a:lnSpc>
                          <a:spcPct val="150000"/>
                        </a:lnSpc>
                        <a:spcBef>
                          <a:spcPct val="0"/>
                        </a:spcBef>
                        <a:spcAft>
                          <a:spcPct val="0"/>
                        </a:spcAft>
                        <a:buClrTx/>
                        <a:buSzTx/>
                        <a:buFont typeface="Arial" charset="0"/>
                        <a:buChar char="•"/>
                        <a:tabLst/>
                      </a:pPr>
                      <a:r>
                        <a:rPr kumimoji="0" lang="en-US" sz="1600" b="0" i="0" u="none" strike="noStrike" cap="none" normalizeH="0" baseline="0" dirty="0">
                          <a:ln>
                            <a:noFill/>
                          </a:ln>
                          <a:solidFill>
                            <a:schemeClr val="tx1"/>
                          </a:solidFill>
                          <a:effectLst/>
                          <a:latin typeface="+mn-lt"/>
                          <a:ea typeface="MS PGothic" charset="0"/>
                          <a:cs typeface="MS PGothic" charset="0"/>
                        </a:rPr>
                        <a:t>Features</a:t>
                      </a:r>
                    </a:p>
                    <a:p>
                      <a:pPr marL="285750" marR="0" lvl="0" indent="-285750" algn="l" defTabSz="914400" rtl="0" eaLnBrk="1" fontAlgn="base" latinLnBrk="0" hangingPunct="1">
                        <a:lnSpc>
                          <a:spcPct val="150000"/>
                        </a:lnSpc>
                        <a:spcBef>
                          <a:spcPct val="0"/>
                        </a:spcBef>
                        <a:spcAft>
                          <a:spcPct val="0"/>
                        </a:spcAft>
                        <a:buClrTx/>
                        <a:buSzTx/>
                        <a:buFont typeface="Arial" charset="0"/>
                        <a:buChar char="•"/>
                        <a:tabLst/>
                      </a:pPr>
                      <a:r>
                        <a:rPr kumimoji="0" lang="en-US" sz="1600" b="0" i="0" u="none" strike="noStrike" cap="none" normalizeH="0" baseline="0" dirty="0">
                          <a:ln>
                            <a:noFill/>
                          </a:ln>
                          <a:solidFill>
                            <a:schemeClr val="tx1"/>
                          </a:solidFill>
                          <a:effectLst/>
                          <a:latin typeface="+mn-lt"/>
                          <a:ea typeface="MS PGothic" charset="0"/>
                          <a:cs typeface="MS PGothic" charset="0"/>
                        </a:rPr>
                        <a:t>Price</a:t>
                      </a:r>
                    </a:p>
                    <a:p>
                      <a:pPr marL="285750" marR="0" lvl="0" indent="-285750" algn="l" defTabSz="914400" rtl="0" eaLnBrk="1" fontAlgn="base" latinLnBrk="0" hangingPunct="1">
                        <a:lnSpc>
                          <a:spcPct val="150000"/>
                        </a:lnSpc>
                        <a:spcBef>
                          <a:spcPct val="0"/>
                        </a:spcBef>
                        <a:spcAft>
                          <a:spcPct val="0"/>
                        </a:spcAft>
                        <a:buClrTx/>
                        <a:buSzTx/>
                        <a:buFont typeface="Arial" charset="0"/>
                        <a:buChar char="•"/>
                        <a:tabLst/>
                      </a:pPr>
                      <a:r>
                        <a:rPr kumimoji="0" lang="en-US" sz="1600" b="0" i="0" u="none" strike="noStrike" cap="none" normalizeH="0" baseline="0" dirty="0" smtClean="0">
                          <a:ln>
                            <a:noFill/>
                          </a:ln>
                          <a:solidFill>
                            <a:schemeClr val="tx1"/>
                          </a:solidFill>
                          <a:effectLst/>
                          <a:latin typeface="+mn-lt"/>
                          <a:ea typeface="MS PGothic" charset="0"/>
                          <a:cs typeface="MS PGothic" charset="0"/>
                        </a:rPr>
                        <a:t>Selection</a:t>
                      </a:r>
                      <a:endParaRPr kumimoji="0" lang="en-US" sz="1600" b="0" i="0" u="none" strike="noStrike" cap="none" normalizeH="0" baseline="0" dirty="0">
                        <a:ln>
                          <a:noFill/>
                        </a:ln>
                        <a:solidFill>
                          <a:schemeClr val="tx1"/>
                        </a:solidFill>
                        <a:effectLst/>
                        <a:latin typeface="+mn-lt"/>
                        <a:ea typeface="MS PGothic" charset="0"/>
                        <a:cs typeface="MS PGothic"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mn-lt"/>
                          <a:ea typeface="MS PGothic" charset="0"/>
                          <a:cs typeface="MS PGothic" charset="0"/>
                        </a:rPr>
                        <a:t>Examples:</a:t>
                      </a:r>
                      <a:endParaRPr kumimoji="0" lang="en-US" sz="1600" b="0" i="0" u="none" strike="noStrike" cap="none" normalizeH="0" baseline="0" dirty="0">
                        <a:ln>
                          <a:noFill/>
                        </a:ln>
                        <a:solidFill>
                          <a:schemeClr val="tx1"/>
                        </a:solidFill>
                        <a:effectLst/>
                        <a:latin typeface="+mn-lt"/>
                        <a:ea typeface="MS PGothic" charset="0"/>
                        <a:cs typeface="MS PGothic" charset="0"/>
                      </a:endParaRPr>
                    </a:p>
                    <a:p>
                      <a:pPr marL="285750" marR="0" lvl="0" indent="-285750" algn="l" defTabSz="914400" rtl="0" eaLnBrk="1" fontAlgn="base" latinLnBrk="0" hangingPunct="1">
                        <a:lnSpc>
                          <a:spcPct val="150000"/>
                        </a:lnSpc>
                        <a:spcBef>
                          <a:spcPct val="0"/>
                        </a:spcBef>
                        <a:spcAft>
                          <a:spcPct val="0"/>
                        </a:spcAft>
                        <a:buClrTx/>
                        <a:buSzTx/>
                        <a:buFont typeface="Arial" charset="0"/>
                        <a:buChar char="•"/>
                        <a:tabLst/>
                      </a:pPr>
                      <a:r>
                        <a:rPr kumimoji="0" lang="en-US" sz="1600" b="0" i="0" u="none" strike="noStrike" cap="none" normalizeH="0" baseline="0" dirty="0">
                          <a:ln>
                            <a:noFill/>
                          </a:ln>
                          <a:solidFill>
                            <a:schemeClr val="tx1"/>
                          </a:solidFill>
                          <a:effectLst/>
                          <a:latin typeface="+mn-lt"/>
                          <a:ea typeface="MS PGothic" charset="0"/>
                          <a:cs typeface="MS PGothic" charset="0"/>
                        </a:rPr>
                        <a:t>Convenient</a:t>
                      </a:r>
                    </a:p>
                    <a:p>
                      <a:pPr marL="285750" marR="0" lvl="0" indent="-285750" algn="l" defTabSz="914400" rtl="0" eaLnBrk="1" fontAlgn="base" latinLnBrk="0" hangingPunct="1">
                        <a:lnSpc>
                          <a:spcPct val="150000"/>
                        </a:lnSpc>
                        <a:spcBef>
                          <a:spcPct val="0"/>
                        </a:spcBef>
                        <a:spcAft>
                          <a:spcPct val="0"/>
                        </a:spcAft>
                        <a:buClrTx/>
                        <a:buSzTx/>
                        <a:buFont typeface="Arial" charset="0"/>
                        <a:buChar char="•"/>
                        <a:tabLst/>
                      </a:pPr>
                      <a:r>
                        <a:rPr kumimoji="0" lang="en-US" sz="1600" b="0" i="0" u="none" strike="noStrike" cap="none" normalizeH="0" baseline="0" dirty="0">
                          <a:ln>
                            <a:noFill/>
                          </a:ln>
                          <a:solidFill>
                            <a:schemeClr val="tx1"/>
                          </a:solidFill>
                          <a:effectLst/>
                          <a:latin typeface="+mn-lt"/>
                          <a:ea typeface="MS PGothic" charset="0"/>
                          <a:cs typeface="MS PGothic" charset="0"/>
                        </a:rPr>
                        <a:t>Easy</a:t>
                      </a:r>
                    </a:p>
                    <a:p>
                      <a:pPr marL="285750" marR="0" lvl="0" indent="-285750" algn="l" defTabSz="914400" rtl="0" eaLnBrk="1" fontAlgn="base" latinLnBrk="0" hangingPunct="1">
                        <a:lnSpc>
                          <a:spcPct val="150000"/>
                        </a:lnSpc>
                        <a:spcBef>
                          <a:spcPct val="0"/>
                        </a:spcBef>
                        <a:spcAft>
                          <a:spcPct val="0"/>
                        </a:spcAft>
                        <a:buClrTx/>
                        <a:buSzTx/>
                        <a:buFont typeface="Arial" charset="0"/>
                        <a:buChar char="•"/>
                        <a:tabLst/>
                      </a:pPr>
                      <a:r>
                        <a:rPr kumimoji="0" lang="en-US" sz="1600" b="0" i="0" u="none" strike="noStrike" cap="none" normalizeH="0" baseline="0" dirty="0">
                          <a:ln>
                            <a:noFill/>
                          </a:ln>
                          <a:solidFill>
                            <a:schemeClr val="tx1"/>
                          </a:solidFill>
                          <a:effectLst/>
                          <a:latin typeface="+mn-lt"/>
                          <a:ea typeface="MS PGothic" charset="0"/>
                          <a:cs typeface="MS PGothic" charset="0"/>
                        </a:rPr>
                        <a:t>Intuitive</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mn-lt"/>
                          <a:ea typeface="MS PGothic" charset="0"/>
                          <a:cs typeface="MS PGothic" charset="0"/>
                        </a:rPr>
                        <a:t>Examples</a:t>
                      </a:r>
                      <a:endParaRPr kumimoji="0" lang="en-US" sz="1600" b="0" i="0" u="none" strike="noStrike" cap="none" normalizeH="0" baseline="0" dirty="0">
                        <a:ln>
                          <a:noFill/>
                        </a:ln>
                        <a:solidFill>
                          <a:schemeClr val="tx1"/>
                        </a:solidFill>
                        <a:effectLst/>
                        <a:latin typeface="+mn-lt"/>
                        <a:ea typeface="MS PGothic" charset="0"/>
                        <a:cs typeface="MS PGothic" charset="0"/>
                      </a:endParaRPr>
                    </a:p>
                    <a:p>
                      <a:pPr marL="285750" marR="0" lvl="0" indent="-285750" algn="l" defTabSz="914400" rtl="0" eaLnBrk="1" fontAlgn="base" latinLnBrk="0" hangingPunct="1">
                        <a:lnSpc>
                          <a:spcPct val="150000"/>
                        </a:lnSpc>
                        <a:spcBef>
                          <a:spcPct val="0"/>
                        </a:spcBef>
                        <a:spcAft>
                          <a:spcPct val="0"/>
                        </a:spcAft>
                        <a:buClrTx/>
                        <a:buSzTx/>
                        <a:buFont typeface="Arial" charset="0"/>
                        <a:buChar char="•"/>
                        <a:tabLst/>
                      </a:pPr>
                      <a:r>
                        <a:rPr kumimoji="0" lang="en-US" sz="1600" b="0" i="0" u="none" strike="noStrike" cap="none" normalizeH="0" baseline="0" dirty="0">
                          <a:ln>
                            <a:noFill/>
                          </a:ln>
                          <a:solidFill>
                            <a:schemeClr val="tx1"/>
                          </a:solidFill>
                          <a:effectLst/>
                          <a:latin typeface="+mn-lt"/>
                          <a:ea typeface="MS PGothic" charset="0"/>
                          <a:cs typeface="MS PGothic" charset="0"/>
                        </a:rPr>
                        <a:t>Stylish</a:t>
                      </a:r>
                    </a:p>
                    <a:p>
                      <a:pPr marL="285750" marR="0" lvl="0" indent="-285750" algn="l" defTabSz="914400" rtl="0" eaLnBrk="1" fontAlgn="base" latinLnBrk="0" hangingPunct="1">
                        <a:lnSpc>
                          <a:spcPct val="150000"/>
                        </a:lnSpc>
                        <a:spcBef>
                          <a:spcPct val="0"/>
                        </a:spcBef>
                        <a:spcAft>
                          <a:spcPct val="0"/>
                        </a:spcAft>
                        <a:buClrTx/>
                        <a:buSzTx/>
                        <a:buFont typeface="Arial" charset="0"/>
                        <a:buChar char="•"/>
                        <a:tabLst/>
                      </a:pPr>
                      <a:r>
                        <a:rPr kumimoji="0" lang="en-US" sz="1600" b="0" i="0" u="none" strike="noStrike" cap="none" normalizeH="0" baseline="0" dirty="0">
                          <a:ln>
                            <a:noFill/>
                          </a:ln>
                          <a:solidFill>
                            <a:schemeClr val="tx1"/>
                          </a:solidFill>
                          <a:effectLst/>
                          <a:latin typeface="+mn-lt"/>
                          <a:ea typeface="MS PGothic" charset="0"/>
                          <a:cs typeface="MS PGothic" charset="0"/>
                        </a:rPr>
                        <a:t>Reputable</a:t>
                      </a:r>
                    </a:p>
                    <a:p>
                      <a:pPr marL="285750" marR="0" lvl="0" indent="-285750" algn="l" defTabSz="914400" rtl="0" eaLnBrk="1" fontAlgn="base" latinLnBrk="0" hangingPunct="1">
                        <a:lnSpc>
                          <a:spcPct val="150000"/>
                        </a:lnSpc>
                        <a:spcBef>
                          <a:spcPct val="0"/>
                        </a:spcBef>
                        <a:spcAft>
                          <a:spcPct val="0"/>
                        </a:spcAft>
                        <a:buClrTx/>
                        <a:buSzTx/>
                        <a:buFont typeface="Arial" charset="0"/>
                        <a:buChar char="•"/>
                        <a:tabLst/>
                      </a:pPr>
                      <a:r>
                        <a:rPr kumimoji="0" lang="en-US" sz="1600" b="0" i="0" u="none" strike="noStrike" cap="none" normalizeH="0" baseline="0" dirty="0">
                          <a:ln>
                            <a:noFill/>
                          </a:ln>
                          <a:solidFill>
                            <a:schemeClr val="tx1"/>
                          </a:solidFill>
                          <a:effectLst/>
                          <a:latin typeface="+mn-lt"/>
                          <a:ea typeface="MS PGothic" charset="0"/>
                          <a:cs typeface="MS PGothic" charset="0"/>
                        </a:rPr>
                        <a:t>Trusted</a:t>
                      </a:r>
                    </a:p>
                  </a:txBody>
                  <a:tcPr horzOverflow="overflow">
                    <a:lnL>
                      <a:noFill/>
                    </a:lnL>
                    <a:lnR>
                      <a:noFill/>
                    </a:lnR>
                    <a:lnT>
                      <a:noFill/>
                    </a:lnT>
                    <a:lnB>
                      <a:noFill/>
                    </a:lnB>
                    <a:lnTlToBr>
                      <a:noFill/>
                    </a:lnTlToBr>
                    <a:lnBlToTr>
                      <a:noFill/>
                    </a:lnBlToTr>
                    <a:noFill/>
                  </a:tcPr>
                </a:tc>
              </a:tr>
            </a:tbl>
          </a:graphicData>
        </a:graphic>
      </p:graphicFrame>
      <p:sp>
        <p:nvSpPr>
          <p:cNvPr id="6" name="Rectangle 5"/>
          <p:cNvSpPr>
            <a:spLocks noChangeAspect="1"/>
          </p:cNvSpPr>
          <p:nvPr/>
        </p:nvSpPr>
        <p:spPr>
          <a:xfrm>
            <a:off x="1499680" y="1224106"/>
            <a:ext cx="1136650" cy="1136650"/>
          </a:xfrm>
          <a:prstGeom prst="rect">
            <a:avLst/>
          </a:prstGeom>
          <a:solidFill>
            <a:schemeClr val="tx1">
              <a:lumMod val="50000"/>
              <a:lumOff val="50000"/>
            </a:schemeClr>
          </a:solidFill>
          <a:ln>
            <a:no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b="1" dirty="0" smtClean="0">
                <a:solidFill>
                  <a:schemeClr val="bg1"/>
                </a:solidFill>
                <a:latin typeface="Skippy Sharpie"/>
                <a:cs typeface="Skippy Sharpie"/>
              </a:rPr>
              <a:t>USEFUL</a:t>
            </a:r>
          </a:p>
          <a:p>
            <a:pPr algn="ctr"/>
            <a:r>
              <a:rPr lang="en-US" sz="1600" b="1" dirty="0" smtClean="0">
                <a:solidFill>
                  <a:schemeClr val="bg1"/>
                </a:solidFill>
                <a:latin typeface="Skippy Sharpie"/>
                <a:cs typeface="Skippy Sharpie"/>
              </a:rPr>
              <a:t>(function)</a:t>
            </a:r>
            <a:endParaRPr lang="en-US" sz="1600" b="1" dirty="0">
              <a:solidFill>
                <a:schemeClr val="bg1"/>
              </a:solidFill>
              <a:latin typeface="Skippy Sharpie"/>
              <a:cs typeface="Skippy Sharpie"/>
            </a:endParaRPr>
          </a:p>
        </p:txBody>
      </p:sp>
      <p:sp>
        <p:nvSpPr>
          <p:cNvPr id="7" name="Rectangle 6"/>
          <p:cNvSpPr>
            <a:spLocks noChangeAspect="1"/>
          </p:cNvSpPr>
          <p:nvPr/>
        </p:nvSpPr>
        <p:spPr>
          <a:xfrm>
            <a:off x="4128580" y="1224106"/>
            <a:ext cx="1136650" cy="1136650"/>
          </a:xfrm>
          <a:prstGeom prst="rect">
            <a:avLst/>
          </a:prstGeom>
          <a:solidFill>
            <a:schemeClr val="tx1">
              <a:lumMod val="50000"/>
              <a:lumOff val="50000"/>
            </a:schemeClr>
          </a:solidFill>
          <a:ln>
            <a:no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b="1" dirty="0" smtClean="0">
                <a:solidFill>
                  <a:schemeClr val="bg1"/>
                </a:solidFill>
                <a:latin typeface="Skippy Sharpie"/>
                <a:cs typeface="Skippy Sharpie"/>
              </a:rPr>
              <a:t>USEABLE</a:t>
            </a:r>
          </a:p>
          <a:p>
            <a:pPr algn="ctr"/>
            <a:r>
              <a:rPr lang="en-US" sz="1600" b="1" dirty="0" smtClean="0">
                <a:solidFill>
                  <a:schemeClr val="bg1"/>
                </a:solidFill>
                <a:latin typeface="Skippy Sharpie"/>
                <a:cs typeface="Skippy Sharpie"/>
              </a:rPr>
              <a:t>(effort)</a:t>
            </a:r>
            <a:endParaRPr lang="en-US" sz="1600" b="1" dirty="0">
              <a:solidFill>
                <a:schemeClr val="bg1"/>
              </a:solidFill>
              <a:latin typeface="Skippy Sharpie"/>
              <a:cs typeface="Skippy Sharpie"/>
            </a:endParaRPr>
          </a:p>
        </p:txBody>
      </p:sp>
      <p:sp>
        <p:nvSpPr>
          <p:cNvPr id="8" name="Rectangle 7"/>
          <p:cNvSpPr>
            <a:spLocks noChangeAspect="1"/>
          </p:cNvSpPr>
          <p:nvPr/>
        </p:nvSpPr>
        <p:spPr>
          <a:xfrm>
            <a:off x="6776530" y="1224106"/>
            <a:ext cx="1136650" cy="1136650"/>
          </a:xfrm>
          <a:prstGeom prst="rect">
            <a:avLst/>
          </a:prstGeom>
          <a:solidFill>
            <a:schemeClr val="tx1">
              <a:lumMod val="50000"/>
              <a:lumOff val="50000"/>
            </a:schemeClr>
          </a:solidFill>
          <a:ln>
            <a:no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b="1" dirty="0" smtClean="0">
                <a:solidFill>
                  <a:schemeClr val="bg1"/>
                </a:solidFill>
                <a:latin typeface="Skippy Sharpie"/>
                <a:cs typeface="Skippy Sharpie"/>
              </a:rPr>
              <a:t>MEANINGFUL</a:t>
            </a:r>
          </a:p>
          <a:p>
            <a:pPr algn="ctr"/>
            <a:r>
              <a:rPr lang="en-US" sz="1600" b="1" dirty="0" smtClean="0">
                <a:solidFill>
                  <a:schemeClr val="bg1"/>
                </a:solidFill>
                <a:latin typeface="Skippy Sharpie"/>
                <a:cs typeface="Skippy Sharpie"/>
              </a:rPr>
              <a:t>(emotion)</a:t>
            </a:r>
            <a:endParaRPr lang="en-US" sz="1600" b="1" dirty="0">
              <a:solidFill>
                <a:schemeClr val="bg1"/>
              </a:solidFill>
              <a:latin typeface="Skippy Sharpie"/>
              <a:cs typeface="Skippy Sharpie"/>
            </a:endParaRPr>
          </a:p>
        </p:txBody>
      </p:sp>
      <p:sp>
        <p:nvSpPr>
          <p:cNvPr id="9" name="Content Placeholder 3"/>
          <p:cNvSpPr>
            <a:spLocks noGrp="1"/>
          </p:cNvSpPr>
          <p:nvPr>
            <p:ph sz="half" idx="2"/>
          </p:nvPr>
        </p:nvSpPr>
        <p:spPr>
          <a:xfrm>
            <a:off x="1137037" y="609600"/>
            <a:ext cx="8324463" cy="319088"/>
          </a:xfrm>
        </p:spPr>
        <p:txBody>
          <a:bodyPr/>
          <a:lstStyle/>
          <a:p>
            <a:r>
              <a:rPr lang="en-US" dirty="0" smtClean="0">
                <a:latin typeface="Arial" charset="0"/>
                <a:ea typeface="MS PGothic" charset="0"/>
              </a:rPr>
              <a:t>How does your brand line up with these attributes?</a:t>
            </a:r>
            <a:endParaRPr lang="en-US" dirty="0">
              <a:latin typeface="Arial" charset="0"/>
              <a:ea typeface="MS PGothic" charset="0"/>
            </a:endParaRPr>
          </a:p>
        </p:txBody>
      </p:sp>
      <p:sp>
        <p:nvSpPr>
          <p:cNvPr id="10" name="Rectangle 9"/>
          <p:cNvSpPr/>
          <p:nvPr/>
        </p:nvSpPr>
        <p:spPr>
          <a:xfrm>
            <a:off x="1094821" y="4360415"/>
            <a:ext cx="2324213" cy="369332"/>
          </a:xfrm>
          <a:prstGeom prst="rect">
            <a:avLst/>
          </a:prstGeom>
        </p:spPr>
        <p:txBody>
          <a:bodyPr wrap="square">
            <a:spAutoFit/>
          </a:bodyPr>
          <a:lstStyle/>
          <a:p>
            <a:pPr algn="ctr">
              <a:spcBef>
                <a:spcPts val="0"/>
              </a:spcBef>
              <a:spcAft>
                <a:spcPts val="0"/>
              </a:spcAft>
            </a:pPr>
            <a:r>
              <a:rPr lang="en-US" sz="900" dirty="0" smtClean="0">
                <a:solidFill>
                  <a:schemeClr val="tx1">
                    <a:lumMod val="65000"/>
                    <a:lumOff val="35000"/>
                  </a:schemeClr>
                </a:solidFill>
                <a:latin typeface="Arial Black" pitchFamily="34" charset="0"/>
              </a:rPr>
              <a:t>What your product/service offers</a:t>
            </a:r>
            <a:br>
              <a:rPr lang="en-US" sz="900" dirty="0" smtClean="0">
                <a:solidFill>
                  <a:schemeClr val="tx1">
                    <a:lumMod val="65000"/>
                    <a:lumOff val="35000"/>
                  </a:schemeClr>
                </a:solidFill>
                <a:latin typeface="Arial Black" pitchFamily="34" charset="0"/>
              </a:rPr>
            </a:br>
            <a:r>
              <a:rPr lang="en-US" sz="900" dirty="0" smtClean="0">
                <a:solidFill>
                  <a:schemeClr val="tx1">
                    <a:lumMod val="65000"/>
                    <a:lumOff val="35000"/>
                  </a:schemeClr>
                </a:solidFill>
                <a:latin typeface="Arial Black" pitchFamily="34" charset="0"/>
              </a:rPr>
              <a:t>customers functionally</a:t>
            </a:r>
          </a:p>
        </p:txBody>
      </p:sp>
      <p:sp>
        <p:nvSpPr>
          <p:cNvPr id="11" name="Rectangle 10"/>
          <p:cNvSpPr/>
          <p:nvPr/>
        </p:nvSpPr>
        <p:spPr>
          <a:xfrm>
            <a:off x="3717299" y="4360415"/>
            <a:ext cx="2397227" cy="369332"/>
          </a:xfrm>
          <a:prstGeom prst="rect">
            <a:avLst/>
          </a:prstGeom>
        </p:spPr>
        <p:txBody>
          <a:bodyPr wrap="square">
            <a:spAutoFit/>
          </a:bodyPr>
          <a:lstStyle/>
          <a:p>
            <a:pPr marL="0" indent="0" algn="ctr">
              <a:lnSpc>
                <a:spcPct val="100000"/>
              </a:lnSpc>
              <a:spcBef>
                <a:spcPts val="0"/>
              </a:spcBef>
              <a:spcAft>
                <a:spcPts val="0"/>
              </a:spcAft>
              <a:buFont typeface="Arial"/>
              <a:buNone/>
            </a:pPr>
            <a:r>
              <a:rPr lang="en-US" sz="900" dirty="0" smtClean="0">
                <a:solidFill>
                  <a:schemeClr val="tx1">
                    <a:lumMod val="65000"/>
                    <a:lumOff val="35000"/>
                  </a:schemeClr>
                </a:solidFill>
                <a:latin typeface="Arial Black" pitchFamily="34" charset="0"/>
              </a:rPr>
              <a:t>How easy is it to engage </a:t>
            </a:r>
            <a:br>
              <a:rPr lang="en-US" sz="900" dirty="0" smtClean="0">
                <a:solidFill>
                  <a:schemeClr val="tx1">
                    <a:lumMod val="65000"/>
                    <a:lumOff val="35000"/>
                  </a:schemeClr>
                </a:solidFill>
                <a:latin typeface="Arial Black" pitchFamily="34" charset="0"/>
              </a:rPr>
            </a:br>
            <a:r>
              <a:rPr lang="en-US" sz="900" dirty="0" smtClean="0">
                <a:solidFill>
                  <a:schemeClr val="tx1">
                    <a:lumMod val="65000"/>
                    <a:lumOff val="35000"/>
                  </a:schemeClr>
                </a:solidFill>
                <a:latin typeface="Arial Black" pitchFamily="34" charset="0"/>
              </a:rPr>
              <a:t>your organization and offerings</a:t>
            </a:r>
          </a:p>
        </p:txBody>
      </p:sp>
      <p:sp>
        <p:nvSpPr>
          <p:cNvPr id="12" name="Rectangle 11"/>
          <p:cNvSpPr/>
          <p:nvPr/>
        </p:nvSpPr>
        <p:spPr>
          <a:xfrm>
            <a:off x="6631362" y="4360415"/>
            <a:ext cx="2027583" cy="369332"/>
          </a:xfrm>
          <a:prstGeom prst="rect">
            <a:avLst/>
          </a:prstGeom>
        </p:spPr>
        <p:txBody>
          <a:bodyPr wrap="square">
            <a:spAutoFit/>
          </a:bodyPr>
          <a:lstStyle/>
          <a:p>
            <a:pPr marL="0" indent="0" algn="ctr">
              <a:lnSpc>
                <a:spcPct val="100000"/>
              </a:lnSpc>
              <a:spcBef>
                <a:spcPts val="0"/>
              </a:spcBef>
              <a:spcAft>
                <a:spcPts val="0"/>
              </a:spcAft>
              <a:buFont typeface="Arial"/>
              <a:buNone/>
            </a:pPr>
            <a:r>
              <a:rPr lang="en-US" sz="900" dirty="0" smtClean="0">
                <a:solidFill>
                  <a:schemeClr val="tx1">
                    <a:lumMod val="65000"/>
                    <a:lumOff val="35000"/>
                  </a:schemeClr>
                </a:solidFill>
                <a:latin typeface="Arial Black" pitchFamily="34" charset="0"/>
              </a:rPr>
              <a:t>How meaningful experiences</a:t>
            </a:r>
            <a:br>
              <a:rPr lang="en-US" sz="900" dirty="0" smtClean="0">
                <a:solidFill>
                  <a:schemeClr val="tx1">
                    <a:lumMod val="65000"/>
                    <a:lumOff val="35000"/>
                  </a:schemeClr>
                </a:solidFill>
                <a:latin typeface="Arial Black" pitchFamily="34" charset="0"/>
              </a:rPr>
            </a:br>
            <a:r>
              <a:rPr lang="en-US" sz="900" dirty="0" smtClean="0">
                <a:solidFill>
                  <a:schemeClr val="tx1">
                    <a:lumMod val="65000"/>
                    <a:lumOff val="35000"/>
                  </a:schemeClr>
                </a:solidFill>
                <a:latin typeface="Arial Black" pitchFamily="34" charset="0"/>
              </a:rPr>
              <a:t>are at an emotional level</a:t>
            </a:r>
            <a:endParaRPr lang="en-US" sz="900" dirty="0">
              <a:solidFill>
                <a:schemeClr val="tx1">
                  <a:lumMod val="65000"/>
                  <a:lumOff val="35000"/>
                </a:schemeClr>
              </a:solidFill>
              <a:latin typeface="Arial Black" pitchFamily="34" charset="0"/>
            </a:endParaRPr>
          </a:p>
        </p:txBody>
      </p:sp>
      <p:sp>
        <p:nvSpPr>
          <p:cNvPr id="13" name="Rectangle 12"/>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spTree>
    <p:extLst>
      <p:ext uri="{BB962C8B-B14F-4D97-AF65-F5344CB8AC3E}">
        <p14:creationId xmlns:p14="http://schemas.microsoft.com/office/powerpoint/2010/main" val="189411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89972" y="201079"/>
            <a:ext cx="7750827" cy="432259"/>
          </a:xfrm>
        </p:spPr>
        <p:txBody>
          <a:bodyPr/>
          <a:lstStyle/>
          <a:p>
            <a:r>
              <a:rPr lang="en-US" dirty="0" smtClean="0"/>
              <a:t>Document Your Brand Attributes</a:t>
            </a:r>
            <a:endParaRPr lang="en-US" dirty="0"/>
          </a:p>
        </p:txBody>
      </p:sp>
      <p:sp>
        <p:nvSpPr>
          <p:cNvPr id="5" name="Content Placeholder 4"/>
          <p:cNvSpPr>
            <a:spLocks noGrp="1"/>
          </p:cNvSpPr>
          <p:nvPr>
            <p:ph sz="half" idx="2"/>
          </p:nvPr>
        </p:nvSpPr>
        <p:spPr>
          <a:xfrm>
            <a:off x="1202499" y="658576"/>
            <a:ext cx="7744652" cy="318691"/>
          </a:xfrm>
        </p:spPr>
        <p:txBody>
          <a:bodyPr/>
          <a:lstStyle/>
          <a:p>
            <a:r>
              <a:rPr lang="en-US" dirty="0" smtClean="0"/>
              <a:t>Describe what your brand stands for in these 3 areas</a:t>
            </a:r>
            <a:endParaRPr lang="en-US" dirty="0"/>
          </a:p>
        </p:txBody>
      </p:sp>
      <p:sp>
        <p:nvSpPr>
          <p:cNvPr id="3" name="Rectangle 2"/>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sp>
        <p:nvSpPr>
          <p:cNvPr id="8" name="Rectangle 7"/>
          <p:cNvSpPr>
            <a:spLocks noChangeAspect="1"/>
          </p:cNvSpPr>
          <p:nvPr/>
        </p:nvSpPr>
        <p:spPr>
          <a:xfrm>
            <a:off x="1499680" y="1224106"/>
            <a:ext cx="1136650" cy="1136650"/>
          </a:xfrm>
          <a:prstGeom prst="rect">
            <a:avLst/>
          </a:prstGeom>
          <a:solidFill>
            <a:schemeClr val="tx1">
              <a:lumMod val="50000"/>
              <a:lumOff val="50000"/>
            </a:schemeClr>
          </a:solidFill>
          <a:ln>
            <a:no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b="1" dirty="0" smtClean="0">
                <a:solidFill>
                  <a:schemeClr val="bg1"/>
                </a:solidFill>
                <a:latin typeface="Skippy Sharpie"/>
                <a:cs typeface="Skippy Sharpie"/>
              </a:rPr>
              <a:t>USEFUL</a:t>
            </a:r>
          </a:p>
          <a:p>
            <a:pPr algn="ctr"/>
            <a:r>
              <a:rPr lang="en-US" sz="1600" b="1" dirty="0" smtClean="0">
                <a:solidFill>
                  <a:schemeClr val="bg1"/>
                </a:solidFill>
                <a:latin typeface="Skippy Sharpie"/>
                <a:cs typeface="Skippy Sharpie"/>
              </a:rPr>
              <a:t>(function)</a:t>
            </a:r>
            <a:endParaRPr lang="en-US" sz="1600" b="1" dirty="0">
              <a:solidFill>
                <a:schemeClr val="bg1"/>
              </a:solidFill>
              <a:latin typeface="Skippy Sharpie"/>
              <a:cs typeface="Skippy Sharpie"/>
            </a:endParaRPr>
          </a:p>
        </p:txBody>
      </p:sp>
      <p:sp>
        <p:nvSpPr>
          <p:cNvPr id="9" name="Rectangle 8"/>
          <p:cNvSpPr>
            <a:spLocks noChangeAspect="1"/>
          </p:cNvSpPr>
          <p:nvPr/>
        </p:nvSpPr>
        <p:spPr>
          <a:xfrm>
            <a:off x="4128580" y="1224106"/>
            <a:ext cx="1136650" cy="1136650"/>
          </a:xfrm>
          <a:prstGeom prst="rect">
            <a:avLst/>
          </a:prstGeom>
          <a:solidFill>
            <a:schemeClr val="tx1">
              <a:lumMod val="50000"/>
              <a:lumOff val="50000"/>
            </a:schemeClr>
          </a:solidFill>
          <a:ln>
            <a:no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b="1" dirty="0" smtClean="0">
                <a:solidFill>
                  <a:schemeClr val="bg1"/>
                </a:solidFill>
                <a:latin typeface="Skippy Sharpie"/>
                <a:cs typeface="Skippy Sharpie"/>
              </a:rPr>
              <a:t>USEABLE</a:t>
            </a:r>
          </a:p>
          <a:p>
            <a:pPr algn="ctr"/>
            <a:r>
              <a:rPr lang="en-US" sz="1600" b="1" dirty="0" smtClean="0">
                <a:solidFill>
                  <a:schemeClr val="bg1"/>
                </a:solidFill>
                <a:latin typeface="Skippy Sharpie"/>
                <a:cs typeface="Skippy Sharpie"/>
              </a:rPr>
              <a:t>(effort)</a:t>
            </a:r>
            <a:endParaRPr lang="en-US" sz="1600" b="1" dirty="0">
              <a:solidFill>
                <a:schemeClr val="bg1"/>
              </a:solidFill>
              <a:latin typeface="Skippy Sharpie"/>
              <a:cs typeface="Skippy Sharpie"/>
            </a:endParaRPr>
          </a:p>
        </p:txBody>
      </p:sp>
      <p:sp>
        <p:nvSpPr>
          <p:cNvPr id="10" name="Rectangle 9"/>
          <p:cNvSpPr>
            <a:spLocks noChangeAspect="1"/>
          </p:cNvSpPr>
          <p:nvPr/>
        </p:nvSpPr>
        <p:spPr>
          <a:xfrm>
            <a:off x="6776530" y="1224106"/>
            <a:ext cx="1136650" cy="1136650"/>
          </a:xfrm>
          <a:prstGeom prst="rect">
            <a:avLst/>
          </a:prstGeom>
          <a:solidFill>
            <a:schemeClr val="tx1">
              <a:lumMod val="50000"/>
              <a:lumOff val="50000"/>
            </a:schemeClr>
          </a:solidFill>
          <a:ln>
            <a:no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b="1" dirty="0" smtClean="0">
                <a:solidFill>
                  <a:schemeClr val="bg1"/>
                </a:solidFill>
                <a:latin typeface="Skippy Sharpie"/>
                <a:cs typeface="Skippy Sharpie"/>
              </a:rPr>
              <a:t>MEANINGFUL</a:t>
            </a:r>
          </a:p>
          <a:p>
            <a:pPr algn="ctr"/>
            <a:r>
              <a:rPr lang="en-US" sz="1600" b="1" dirty="0" smtClean="0">
                <a:solidFill>
                  <a:schemeClr val="bg1"/>
                </a:solidFill>
                <a:latin typeface="Skippy Sharpie"/>
                <a:cs typeface="Skippy Sharpie"/>
              </a:rPr>
              <a:t>(emotion)</a:t>
            </a:r>
            <a:endParaRPr lang="en-US" sz="1600" b="1" dirty="0">
              <a:solidFill>
                <a:schemeClr val="bg1"/>
              </a:solidFill>
              <a:latin typeface="Skippy Sharpie"/>
              <a:cs typeface="Skippy Sharpie"/>
            </a:endParaRPr>
          </a:p>
        </p:txBody>
      </p:sp>
      <p:graphicFrame>
        <p:nvGraphicFramePr>
          <p:cNvPr id="14" name="Content Placeholder 13"/>
          <p:cNvGraphicFramePr>
            <a:graphicFrameLocks noGrp="1"/>
          </p:cNvGraphicFramePr>
          <p:nvPr>
            <p:ph sz="half" idx="1"/>
          </p:nvPr>
        </p:nvGraphicFramePr>
        <p:xfrm>
          <a:off x="1073428" y="2642581"/>
          <a:ext cx="7362906" cy="1483360"/>
        </p:xfrm>
        <a:graphic>
          <a:graphicData uri="http://schemas.openxmlformats.org/drawingml/2006/table">
            <a:tbl>
              <a:tblPr>
                <a:tableStyleId>{0E3FDE45-AF77-4B5C-9715-49D594BDF05E}</a:tableStyleId>
              </a:tblPr>
              <a:tblGrid>
                <a:gridCol w="2454302"/>
                <a:gridCol w="2454302"/>
                <a:gridCol w="2454302"/>
              </a:tblGrid>
              <a:tr h="370840">
                <a:tc>
                  <a:txBody>
                    <a:bodyPr/>
                    <a:lstStyle/>
                    <a:p>
                      <a:pPr algn="ctr"/>
                      <a:r>
                        <a:rPr lang="en-US" sz="1400" dirty="0" smtClean="0">
                          <a:latin typeface="Arial" pitchFamily="34" charset="0"/>
                          <a:cs typeface="Arial" pitchFamily="34" charset="0"/>
                        </a:rPr>
                        <a:t>Premium priced</a:t>
                      </a:r>
                      <a:endParaRPr lang="en-US" sz="1400" dirty="0">
                        <a:latin typeface="Arial" pitchFamily="34" charset="0"/>
                        <a:cs typeface="Arial" pitchFamily="34" charset="0"/>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dirty="0" smtClean="0">
                          <a:latin typeface="Arial" pitchFamily="34" charset="0"/>
                          <a:cs typeface="Arial" pitchFamily="34" charset="0"/>
                        </a:rPr>
                        <a:t>Intuitive</a:t>
                      </a:r>
                      <a:endParaRPr lang="en-US" sz="1400" dirty="0">
                        <a:latin typeface="Arial" pitchFamily="34" charset="0"/>
                        <a:cs typeface="Arial" pitchFamily="34" charset="0"/>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dirty="0" smtClean="0">
                          <a:latin typeface="Arial" pitchFamily="34" charset="0"/>
                          <a:cs typeface="Arial" pitchFamily="34" charset="0"/>
                        </a:rPr>
                        <a:t>Trusted</a:t>
                      </a:r>
                      <a:endParaRPr lang="en-US" sz="1400" dirty="0">
                        <a:latin typeface="Arial" pitchFamily="34" charset="0"/>
                        <a:cs typeface="Arial" pitchFamily="34" charset="0"/>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70840">
                <a:tc>
                  <a:txBody>
                    <a:bodyPr/>
                    <a:lstStyle/>
                    <a:p>
                      <a:pPr algn="ctr"/>
                      <a:endParaRPr lang="en-US" sz="1400" dirty="0">
                        <a:latin typeface="Arial" pitchFamily="34" charset="0"/>
                        <a:cs typeface="Arial" pitchFamily="34" charset="0"/>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dirty="0">
                        <a:latin typeface="Arial" pitchFamily="34" charset="0"/>
                        <a:cs typeface="Arial" pitchFamily="34" charset="0"/>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dirty="0">
                        <a:latin typeface="Arial" pitchFamily="34" charset="0"/>
                        <a:cs typeface="Arial" pitchFamily="34" charset="0"/>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70840">
                <a:tc>
                  <a:txBody>
                    <a:bodyPr/>
                    <a:lstStyle/>
                    <a:p>
                      <a:pPr algn="ctr"/>
                      <a:endParaRPr lang="en-US" sz="1400">
                        <a:latin typeface="Arial" pitchFamily="34" charset="0"/>
                        <a:cs typeface="Arial" pitchFamily="34" charset="0"/>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a:latin typeface="Arial" pitchFamily="34" charset="0"/>
                        <a:cs typeface="Arial" pitchFamily="34" charset="0"/>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dirty="0">
                        <a:latin typeface="Arial" pitchFamily="34" charset="0"/>
                        <a:cs typeface="Arial" pitchFamily="34" charset="0"/>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70840">
                <a:tc>
                  <a:txBody>
                    <a:bodyPr/>
                    <a:lstStyle/>
                    <a:p>
                      <a:pPr algn="ctr"/>
                      <a:endParaRPr lang="en-US" sz="1400">
                        <a:latin typeface="Arial" pitchFamily="34" charset="0"/>
                        <a:cs typeface="Arial" pitchFamily="34" charset="0"/>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a:latin typeface="Arial" pitchFamily="34" charset="0"/>
                        <a:cs typeface="Arial" pitchFamily="34" charset="0"/>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dirty="0">
                        <a:latin typeface="Arial" pitchFamily="34" charset="0"/>
                        <a:cs typeface="Arial" pitchFamily="34" charset="0"/>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15" name="Rectangle 14"/>
          <p:cNvSpPr/>
          <p:nvPr/>
        </p:nvSpPr>
        <p:spPr>
          <a:xfrm>
            <a:off x="1094821" y="4431974"/>
            <a:ext cx="2324213" cy="369332"/>
          </a:xfrm>
          <a:prstGeom prst="rect">
            <a:avLst/>
          </a:prstGeom>
        </p:spPr>
        <p:txBody>
          <a:bodyPr wrap="square">
            <a:spAutoFit/>
          </a:bodyPr>
          <a:lstStyle/>
          <a:p>
            <a:pPr algn="ctr">
              <a:spcBef>
                <a:spcPts val="0"/>
              </a:spcBef>
              <a:spcAft>
                <a:spcPts val="0"/>
              </a:spcAft>
            </a:pPr>
            <a:r>
              <a:rPr lang="en-US" sz="900" dirty="0" smtClean="0">
                <a:solidFill>
                  <a:schemeClr val="tx1">
                    <a:lumMod val="65000"/>
                    <a:lumOff val="35000"/>
                  </a:schemeClr>
                </a:solidFill>
                <a:latin typeface="Arial Black" pitchFamily="34" charset="0"/>
              </a:rPr>
              <a:t>What your product/service offers</a:t>
            </a:r>
            <a:br>
              <a:rPr lang="en-US" sz="900" dirty="0" smtClean="0">
                <a:solidFill>
                  <a:schemeClr val="tx1">
                    <a:lumMod val="65000"/>
                    <a:lumOff val="35000"/>
                  </a:schemeClr>
                </a:solidFill>
                <a:latin typeface="Arial Black" pitchFamily="34" charset="0"/>
              </a:rPr>
            </a:br>
            <a:r>
              <a:rPr lang="en-US" sz="900" dirty="0" smtClean="0">
                <a:solidFill>
                  <a:schemeClr val="tx1">
                    <a:lumMod val="65000"/>
                    <a:lumOff val="35000"/>
                  </a:schemeClr>
                </a:solidFill>
                <a:latin typeface="Arial Black" pitchFamily="34" charset="0"/>
              </a:rPr>
              <a:t>customers functionally</a:t>
            </a:r>
          </a:p>
        </p:txBody>
      </p:sp>
      <p:sp>
        <p:nvSpPr>
          <p:cNvPr id="16" name="Rectangle 15"/>
          <p:cNvSpPr/>
          <p:nvPr/>
        </p:nvSpPr>
        <p:spPr>
          <a:xfrm>
            <a:off x="3717299" y="4431974"/>
            <a:ext cx="2397227" cy="369332"/>
          </a:xfrm>
          <a:prstGeom prst="rect">
            <a:avLst/>
          </a:prstGeom>
        </p:spPr>
        <p:txBody>
          <a:bodyPr wrap="square">
            <a:spAutoFit/>
          </a:bodyPr>
          <a:lstStyle/>
          <a:p>
            <a:pPr marL="0" indent="0" algn="ctr">
              <a:lnSpc>
                <a:spcPct val="100000"/>
              </a:lnSpc>
              <a:spcBef>
                <a:spcPts val="0"/>
              </a:spcBef>
              <a:spcAft>
                <a:spcPts val="0"/>
              </a:spcAft>
              <a:buFont typeface="Arial"/>
              <a:buNone/>
            </a:pPr>
            <a:r>
              <a:rPr lang="en-US" sz="900" dirty="0" smtClean="0">
                <a:solidFill>
                  <a:schemeClr val="tx1">
                    <a:lumMod val="65000"/>
                    <a:lumOff val="35000"/>
                  </a:schemeClr>
                </a:solidFill>
                <a:latin typeface="Arial Black" pitchFamily="34" charset="0"/>
              </a:rPr>
              <a:t>How easy is it to engage </a:t>
            </a:r>
            <a:br>
              <a:rPr lang="en-US" sz="900" dirty="0" smtClean="0">
                <a:solidFill>
                  <a:schemeClr val="tx1">
                    <a:lumMod val="65000"/>
                    <a:lumOff val="35000"/>
                  </a:schemeClr>
                </a:solidFill>
                <a:latin typeface="Arial Black" pitchFamily="34" charset="0"/>
              </a:rPr>
            </a:br>
            <a:r>
              <a:rPr lang="en-US" sz="900" dirty="0" smtClean="0">
                <a:solidFill>
                  <a:schemeClr val="tx1">
                    <a:lumMod val="65000"/>
                    <a:lumOff val="35000"/>
                  </a:schemeClr>
                </a:solidFill>
                <a:latin typeface="Arial Black" pitchFamily="34" charset="0"/>
              </a:rPr>
              <a:t>your organization and offerings</a:t>
            </a:r>
          </a:p>
        </p:txBody>
      </p:sp>
      <p:sp>
        <p:nvSpPr>
          <p:cNvPr id="17" name="Rectangle 16"/>
          <p:cNvSpPr/>
          <p:nvPr/>
        </p:nvSpPr>
        <p:spPr>
          <a:xfrm>
            <a:off x="6631362" y="4431974"/>
            <a:ext cx="2027583" cy="369332"/>
          </a:xfrm>
          <a:prstGeom prst="rect">
            <a:avLst/>
          </a:prstGeom>
        </p:spPr>
        <p:txBody>
          <a:bodyPr wrap="square">
            <a:spAutoFit/>
          </a:bodyPr>
          <a:lstStyle/>
          <a:p>
            <a:pPr marL="0" indent="0" algn="ctr">
              <a:lnSpc>
                <a:spcPct val="100000"/>
              </a:lnSpc>
              <a:spcBef>
                <a:spcPts val="0"/>
              </a:spcBef>
              <a:spcAft>
                <a:spcPts val="0"/>
              </a:spcAft>
              <a:buFont typeface="Arial"/>
              <a:buNone/>
            </a:pPr>
            <a:r>
              <a:rPr lang="en-US" sz="900" dirty="0" smtClean="0">
                <a:solidFill>
                  <a:schemeClr val="tx1">
                    <a:lumMod val="65000"/>
                    <a:lumOff val="35000"/>
                  </a:schemeClr>
                </a:solidFill>
                <a:latin typeface="Arial Black" pitchFamily="34" charset="0"/>
              </a:rPr>
              <a:t>How meaningful experiences</a:t>
            </a:r>
            <a:br>
              <a:rPr lang="en-US" sz="900" dirty="0" smtClean="0">
                <a:solidFill>
                  <a:schemeClr val="tx1">
                    <a:lumMod val="65000"/>
                    <a:lumOff val="35000"/>
                  </a:schemeClr>
                </a:solidFill>
                <a:latin typeface="Arial Black" pitchFamily="34" charset="0"/>
              </a:rPr>
            </a:br>
            <a:r>
              <a:rPr lang="en-US" sz="900" dirty="0" smtClean="0">
                <a:solidFill>
                  <a:schemeClr val="tx1">
                    <a:lumMod val="65000"/>
                    <a:lumOff val="35000"/>
                  </a:schemeClr>
                </a:solidFill>
                <a:latin typeface="Arial Black" pitchFamily="34" charset="0"/>
              </a:rPr>
              <a:t>are at an emotional level</a:t>
            </a:r>
            <a:endParaRPr lang="en-US" sz="900" dirty="0">
              <a:solidFill>
                <a:schemeClr val="tx1">
                  <a:lumMod val="65000"/>
                  <a:lumOff val="35000"/>
                </a:schemeClr>
              </a:solidFill>
              <a:latin typeface="Arial Black"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38619" y="4252586"/>
            <a:ext cx="7233781" cy="68266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2" name="Title 1"/>
          <p:cNvSpPr>
            <a:spLocks noGrp="1"/>
          </p:cNvSpPr>
          <p:nvPr>
            <p:ph type="title"/>
          </p:nvPr>
        </p:nvSpPr>
        <p:spPr>
          <a:xfrm>
            <a:off x="1199692" y="201079"/>
            <a:ext cx="7741107" cy="432259"/>
          </a:xfrm>
        </p:spPr>
        <p:txBody>
          <a:bodyPr/>
          <a:lstStyle/>
          <a:p>
            <a:r>
              <a:rPr lang="en-US" dirty="0" smtClean="0"/>
              <a:t>Selecting Workshop Participants &amp; Coaches</a:t>
            </a:r>
            <a:endParaRPr lang="en-US" dirty="0"/>
          </a:p>
        </p:txBody>
      </p:sp>
      <p:sp>
        <p:nvSpPr>
          <p:cNvPr id="5" name="Content Placeholder 4"/>
          <p:cNvSpPr>
            <a:spLocks noGrp="1"/>
          </p:cNvSpPr>
          <p:nvPr>
            <p:ph sz="half" idx="1"/>
          </p:nvPr>
        </p:nvSpPr>
        <p:spPr>
          <a:xfrm>
            <a:off x="745409" y="4308352"/>
            <a:ext cx="7152252" cy="583062"/>
          </a:xfrm>
        </p:spPr>
        <p:txBody>
          <a:bodyPr/>
          <a:lstStyle/>
          <a:p>
            <a:pPr marL="0" indent="0">
              <a:buNone/>
            </a:pPr>
            <a:r>
              <a:rPr lang="en-US" sz="1600" dirty="0" smtClean="0"/>
              <a:t>Tip: Journey Mapping “Design” sessions work best when individuals across </a:t>
            </a:r>
            <a:br>
              <a:rPr lang="en-US" sz="1600" dirty="0" smtClean="0"/>
            </a:br>
            <a:r>
              <a:rPr lang="en-US" sz="1600" dirty="0" smtClean="0"/>
              <a:t>departmental silos are involved and can build customer empathy together</a:t>
            </a:r>
            <a:endParaRPr lang="en-US" sz="1600" dirty="0"/>
          </a:p>
        </p:txBody>
      </p:sp>
      <p:sp>
        <p:nvSpPr>
          <p:cNvPr id="6" name="Content Placeholder 5"/>
          <p:cNvSpPr>
            <a:spLocks noGrp="1"/>
          </p:cNvSpPr>
          <p:nvPr>
            <p:ph sz="half" idx="2"/>
          </p:nvPr>
        </p:nvSpPr>
        <p:spPr>
          <a:xfrm>
            <a:off x="1221637" y="658576"/>
            <a:ext cx="7725513" cy="318691"/>
          </a:xfrm>
        </p:spPr>
        <p:txBody>
          <a:bodyPr/>
          <a:lstStyle/>
          <a:p>
            <a:r>
              <a:rPr lang="en-US" dirty="0" smtClean="0"/>
              <a:t>Best Practice Suggestions</a:t>
            </a:r>
            <a:endParaRPr lang="en-US" dirty="0"/>
          </a:p>
        </p:txBody>
      </p:sp>
      <p:sp>
        <p:nvSpPr>
          <p:cNvPr id="3" name="Rectangle 2"/>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pic>
        <p:nvPicPr>
          <p:cNvPr id="4" name="Picture 4" descr="https://lh4.googleusercontent.com/-S2ks25rnYQM/UYxv2emDvHI/AAAAAAAAAcU/9eFJ1Kkcw1E/w695-h927-no/B977CD7C-DC50-4E92-9E19-AE1D693FBED5.JPG"/>
          <p:cNvPicPr>
            <a:picLocks noChangeAspect="1" noChangeArrowheads="1"/>
          </p:cNvPicPr>
          <p:nvPr/>
        </p:nvPicPr>
        <p:blipFill>
          <a:blip r:embed="rId2" cstate="print"/>
          <a:srcRect/>
          <a:stretch>
            <a:fillRect/>
          </a:stretch>
        </p:blipFill>
        <p:spPr bwMode="auto">
          <a:xfrm>
            <a:off x="7028855" y="1877441"/>
            <a:ext cx="1713082" cy="1730646"/>
          </a:xfrm>
          <a:prstGeom prst="rect">
            <a:avLst/>
          </a:prstGeom>
          <a:noFill/>
        </p:spPr>
      </p:pic>
      <p:sp>
        <p:nvSpPr>
          <p:cNvPr id="7" name="TextBox 6"/>
          <p:cNvSpPr txBox="1"/>
          <p:nvPr/>
        </p:nvSpPr>
        <p:spPr>
          <a:xfrm>
            <a:off x="6261811" y="1269199"/>
            <a:ext cx="2136039" cy="469541"/>
          </a:xfrm>
          <a:prstGeom prst="rect">
            <a:avLst/>
          </a:prstGeom>
          <a:noFill/>
          <a:ln>
            <a:solidFill>
              <a:schemeClr val="bg1">
                <a:lumMod val="65000"/>
              </a:schemeClr>
            </a:solidFill>
          </a:ln>
          <a:effectLst/>
        </p:spPr>
        <p:txBody>
          <a:bodyPr wrap="square" lIns="0" tIns="0" rIns="0" bIns="0" rtlCol="0" anchor="ctr">
            <a:noAutofit/>
          </a:bodyPr>
          <a:lstStyle/>
          <a:p>
            <a:pPr algn="ctr"/>
            <a:r>
              <a:rPr lang="en-US" sz="1200" dirty="0" smtClean="0"/>
              <a:t> Have 1 experienced coach </a:t>
            </a:r>
            <a:br>
              <a:rPr lang="en-US" sz="1200" dirty="0" smtClean="0"/>
            </a:br>
            <a:r>
              <a:rPr lang="en-US" sz="1200" dirty="0" smtClean="0"/>
              <a:t>to lead each board</a:t>
            </a:r>
          </a:p>
        </p:txBody>
      </p:sp>
      <p:sp>
        <p:nvSpPr>
          <p:cNvPr id="8" name="TextBox 7"/>
          <p:cNvSpPr txBox="1"/>
          <p:nvPr/>
        </p:nvSpPr>
        <p:spPr>
          <a:xfrm>
            <a:off x="3566160" y="1265530"/>
            <a:ext cx="2136039" cy="476878"/>
          </a:xfrm>
          <a:prstGeom prst="rect">
            <a:avLst/>
          </a:prstGeom>
          <a:noFill/>
          <a:ln>
            <a:solidFill>
              <a:schemeClr val="bg1">
                <a:lumMod val="65000"/>
              </a:schemeClr>
            </a:solidFill>
          </a:ln>
          <a:effectLst/>
        </p:spPr>
        <p:txBody>
          <a:bodyPr wrap="square" lIns="0" tIns="0" rIns="0" bIns="0" rtlCol="0" anchor="ctr">
            <a:noAutofit/>
          </a:bodyPr>
          <a:lstStyle/>
          <a:p>
            <a:pPr algn="ctr"/>
            <a:r>
              <a:rPr lang="en-US" sz="1200" dirty="0" smtClean="0"/>
              <a:t>Use 3 Posters or 3 Boards with 4-6 participants per board</a:t>
            </a:r>
          </a:p>
        </p:txBody>
      </p:sp>
      <p:sp>
        <p:nvSpPr>
          <p:cNvPr id="9" name="TextBox 8"/>
          <p:cNvSpPr txBox="1"/>
          <p:nvPr/>
        </p:nvSpPr>
        <p:spPr>
          <a:xfrm>
            <a:off x="612475" y="1237416"/>
            <a:ext cx="2376819" cy="481349"/>
          </a:xfrm>
          <a:prstGeom prst="rect">
            <a:avLst/>
          </a:prstGeom>
          <a:noFill/>
          <a:ln>
            <a:solidFill>
              <a:schemeClr val="bg1">
                <a:lumMod val="65000"/>
              </a:schemeClr>
            </a:solidFill>
          </a:ln>
          <a:effectLst/>
        </p:spPr>
        <p:txBody>
          <a:bodyPr wrap="square" lIns="0" tIns="0" rIns="0" bIns="0" rtlCol="0" anchor="ctr">
            <a:noAutofit/>
          </a:bodyPr>
          <a:lstStyle/>
          <a:p>
            <a:pPr algn="ctr"/>
            <a:r>
              <a:rPr lang="en-US" sz="1200" dirty="0" smtClean="0"/>
              <a:t>Minimum of 12 to 18 participants from a variety of departments</a:t>
            </a:r>
          </a:p>
        </p:txBody>
      </p:sp>
      <p:pic>
        <p:nvPicPr>
          <p:cNvPr id="10" name="Picture 9" descr="readout.jpg"/>
          <p:cNvPicPr>
            <a:picLocks noChangeAspect="1"/>
          </p:cNvPicPr>
          <p:nvPr/>
        </p:nvPicPr>
        <p:blipFill>
          <a:blip r:embed="rId3" cstate="print"/>
          <a:srcRect/>
          <a:stretch>
            <a:fillRect/>
          </a:stretch>
        </p:blipFill>
        <p:spPr>
          <a:xfrm>
            <a:off x="5543818" y="2710733"/>
            <a:ext cx="1817321" cy="1341933"/>
          </a:xfrm>
          <a:prstGeom prst="rect">
            <a:avLst/>
          </a:prstGeom>
        </p:spPr>
      </p:pic>
      <p:pic>
        <p:nvPicPr>
          <p:cNvPr id="11" name="Picture 2"/>
          <p:cNvPicPr>
            <a:picLocks noChangeAspect="1" noChangeArrowheads="1"/>
          </p:cNvPicPr>
          <p:nvPr/>
        </p:nvPicPr>
        <p:blipFill>
          <a:blip r:embed="rId4" cstate="print"/>
          <a:srcRect/>
          <a:stretch>
            <a:fillRect/>
          </a:stretch>
        </p:blipFill>
        <p:spPr bwMode="auto">
          <a:xfrm>
            <a:off x="534009" y="2081173"/>
            <a:ext cx="4622930" cy="15764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Oval 15"/>
          <p:cNvSpPr/>
          <p:nvPr/>
        </p:nvSpPr>
        <p:spPr>
          <a:xfrm>
            <a:off x="285298" y="1247253"/>
            <a:ext cx="2684677" cy="2684677"/>
          </a:xfrm>
          <a:prstGeom prst="ellipse">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2" name="Title 1"/>
          <p:cNvSpPr>
            <a:spLocks noGrp="1"/>
          </p:cNvSpPr>
          <p:nvPr>
            <p:ph type="title"/>
          </p:nvPr>
        </p:nvSpPr>
        <p:spPr>
          <a:xfrm>
            <a:off x="1112292" y="201079"/>
            <a:ext cx="7828507" cy="432259"/>
          </a:xfrm>
        </p:spPr>
        <p:txBody>
          <a:bodyPr/>
          <a:lstStyle/>
          <a:p>
            <a:r>
              <a:rPr lang="en-US" dirty="0" smtClean="0"/>
              <a:t>Getting Materials Ready </a:t>
            </a:r>
            <a:endParaRPr lang="en-US" dirty="0"/>
          </a:p>
        </p:txBody>
      </p:sp>
      <p:sp>
        <p:nvSpPr>
          <p:cNvPr id="3" name="Content Placeholder 2"/>
          <p:cNvSpPr>
            <a:spLocks noGrp="1"/>
          </p:cNvSpPr>
          <p:nvPr>
            <p:ph sz="half" idx="1"/>
          </p:nvPr>
        </p:nvSpPr>
        <p:spPr>
          <a:xfrm>
            <a:off x="1658204" y="4021560"/>
            <a:ext cx="6571397" cy="277486"/>
          </a:xfrm>
        </p:spPr>
        <p:txBody>
          <a:bodyPr/>
          <a:lstStyle/>
          <a:p>
            <a:pPr>
              <a:buNone/>
            </a:pPr>
            <a:r>
              <a:rPr lang="en-US" sz="1200" dirty="0" smtClean="0"/>
              <a:t>Here’s a link to the list of all the materials you’ll need: </a:t>
            </a:r>
            <a:r>
              <a:rPr lang="en-US" sz="900" dirty="0" smtClean="0">
                <a:hlinkClick r:id="rId2"/>
              </a:rPr>
              <a:t>http://designingcx.com/cx-journey-mapping-toolkit/</a:t>
            </a:r>
            <a:r>
              <a:rPr lang="en-US" sz="900" dirty="0" smtClean="0"/>
              <a:t> </a:t>
            </a:r>
          </a:p>
          <a:p>
            <a:pPr>
              <a:buNone/>
            </a:pPr>
            <a:endParaRPr lang="en-US" sz="1200" dirty="0"/>
          </a:p>
        </p:txBody>
      </p:sp>
      <p:sp>
        <p:nvSpPr>
          <p:cNvPr id="4" name="Content Placeholder 3"/>
          <p:cNvSpPr>
            <a:spLocks noGrp="1"/>
          </p:cNvSpPr>
          <p:nvPr>
            <p:ph sz="half" idx="2"/>
          </p:nvPr>
        </p:nvSpPr>
        <p:spPr>
          <a:xfrm>
            <a:off x="1112293" y="658576"/>
            <a:ext cx="7834858" cy="318691"/>
          </a:xfrm>
        </p:spPr>
        <p:txBody>
          <a:bodyPr/>
          <a:lstStyle/>
          <a:p>
            <a:r>
              <a:rPr lang="en-US" dirty="0" smtClean="0"/>
              <a:t>You’ll need the same kit as Jen &amp; </a:t>
            </a:r>
            <a:r>
              <a:rPr lang="en-US" dirty="0" err="1" smtClean="0"/>
              <a:t>Zoomgo</a:t>
            </a:r>
            <a:r>
              <a:rPr lang="en-US" dirty="0" smtClean="0"/>
              <a:t>, with a few additions</a:t>
            </a:r>
            <a:endParaRPr lang="en-US" dirty="0"/>
          </a:p>
        </p:txBody>
      </p:sp>
      <p:sp>
        <p:nvSpPr>
          <p:cNvPr id="5" name="Rectangle 4"/>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pic>
        <p:nvPicPr>
          <p:cNvPr id="1026" name="Picture 2"/>
          <p:cNvPicPr>
            <a:picLocks noChangeAspect="1" noChangeArrowheads="1"/>
          </p:cNvPicPr>
          <p:nvPr/>
        </p:nvPicPr>
        <p:blipFill>
          <a:blip r:embed="rId3" cstate="print"/>
          <a:srcRect/>
          <a:stretch>
            <a:fillRect/>
          </a:stretch>
        </p:blipFill>
        <p:spPr bwMode="auto">
          <a:xfrm>
            <a:off x="6195975" y="114806"/>
            <a:ext cx="2088162" cy="561790"/>
          </a:xfrm>
          <a:prstGeom prst="rect">
            <a:avLst/>
          </a:prstGeom>
          <a:noFill/>
          <a:ln w="9525">
            <a:noFill/>
            <a:miter lim="800000"/>
            <a:headEnd/>
            <a:tailEnd/>
          </a:ln>
        </p:spPr>
      </p:pic>
      <p:pic>
        <p:nvPicPr>
          <p:cNvPr id="1029" name="Picture 5"/>
          <p:cNvPicPr>
            <a:picLocks noChangeAspect="1" noChangeArrowheads="1"/>
          </p:cNvPicPr>
          <p:nvPr/>
        </p:nvPicPr>
        <p:blipFill>
          <a:blip r:embed="rId4" cstate="print"/>
          <a:srcRect/>
          <a:stretch>
            <a:fillRect/>
          </a:stretch>
        </p:blipFill>
        <p:spPr bwMode="auto">
          <a:xfrm>
            <a:off x="6536395" y="1960484"/>
            <a:ext cx="939739" cy="1409609"/>
          </a:xfrm>
          <a:prstGeom prst="rect">
            <a:avLst/>
          </a:prstGeom>
          <a:noFill/>
          <a:ln w="9525">
            <a:noFill/>
            <a:miter lim="800000"/>
            <a:headEnd/>
            <a:tailEnd/>
          </a:ln>
        </p:spPr>
      </p:pic>
      <p:pic>
        <p:nvPicPr>
          <p:cNvPr id="1030" name="Picture 6"/>
          <p:cNvPicPr>
            <a:picLocks noChangeAspect="1" noChangeArrowheads="1"/>
          </p:cNvPicPr>
          <p:nvPr/>
        </p:nvPicPr>
        <p:blipFill>
          <a:blip r:embed="rId5" cstate="print"/>
          <a:srcRect/>
          <a:stretch>
            <a:fillRect/>
          </a:stretch>
        </p:blipFill>
        <p:spPr bwMode="auto">
          <a:xfrm>
            <a:off x="5116032" y="2111854"/>
            <a:ext cx="421573" cy="711665"/>
          </a:xfrm>
          <a:prstGeom prst="rect">
            <a:avLst/>
          </a:prstGeom>
          <a:noFill/>
          <a:ln w="9525">
            <a:noFill/>
            <a:miter lim="800000"/>
            <a:headEnd/>
            <a:tailEnd/>
          </a:ln>
        </p:spPr>
      </p:pic>
      <p:pic>
        <p:nvPicPr>
          <p:cNvPr id="1031" name="Picture 7"/>
          <p:cNvPicPr>
            <a:picLocks noChangeAspect="1" noChangeArrowheads="1"/>
          </p:cNvPicPr>
          <p:nvPr/>
        </p:nvPicPr>
        <p:blipFill>
          <a:blip r:embed="rId6" cstate="print"/>
          <a:srcRect/>
          <a:stretch>
            <a:fillRect/>
          </a:stretch>
        </p:blipFill>
        <p:spPr bwMode="auto">
          <a:xfrm>
            <a:off x="4016046" y="3171540"/>
            <a:ext cx="263348" cy="292485"/>
          </a:xfrm>
          <a:prstGeom prst="rect">
            <a:avLst/>
          </a:prstGeom>
          <a:noFill/>
          <a:ln w="9525">
            <a:noFill/>
            <a:miter lim="800000"/>
            <a:headEnd/>
            <a:tailEnd/>
          </a:ln>
        </p:spPr>
      </p:pic>
      <p:pic>
        <p:nvPicPr>
          <p:cNvPr id="1032" name="Picture 8"/>
          <p:cNvPicPr>
            <a:picLocks noChangeAspect="1" noChangeArrowheads="1"/>
          </p:cNvPicPr>
          <p:nvPr/>
        </p:nvPicPr>
        <p:blipFill>
          <a:blip r:embed="rId7" cstate="print"/>
          <a:srcRect/>
          <a:stretch>
            <a:fillRect/>
          </a:stretch>
        </p:blipFill>
        <p:spPr bwMode="auto">
          <a:xfrm>
            <a:off x="935922" y="1817819"/>
            <a:ext cx="1414783" cy="1152423"/>
          </a:xfrm>
          <a:prstGeom prst="rect">
            <a:avLst/>
          </a:prstGeom>
          <a:noFill/>
          <a:ln w="9525">
            <a:noFill/>
            <a:miter lim="800000"/>
            <a:headEnd/>
            <a:tailEnd/>
          </a:ln>
        </p:spPr>
      </p:pic>
      <p:pic>
        <p:nvPicPr>
          <p:cNvPr id="14" name="Content Placeholder 8" descr="stickies.png"/>
          <p:cNvPicPr>
            <a:picLocks noChangeAspect="1"/>
          </p:cNvPicPr>
          <p:nvPr/>
        </p:nvPicPr>
        <p:blipFill>
          <a:blip r:embed="rId8" cstate="print"/>
          <a:srcRect/>
          <a:stretch>
            <a:fillRect/>
          </a:stretch>
        </p:blipFill>
        <p:spPr bwMode="auto">
          <a:xfrm>
            <a:off x="3818371" y="2149085"/>
            <a:ext cx="1068182" cy="4646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Oval 17"/>
          <p:cNvSpPr/>
          <p:nvPr/>
        </p:nvSpPr>
        <p:spPr>
          <a:xfrm>
            <a:off x="6195980" y="1247253"/>
            <a:ext cx="2684677" cy="2684677"/>
          </a:xfrm>
          <a:prstGeom prst="ellipse">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19" name="Oval 18"/>
          <p:cNvSpPr/>
          <p:nvPr/>
        </p:nvSpPr>
        <p:spPr>
          <a:xfrm>
            <a:off x="3240639" y="1247253"/>
            <a:ext cx="2684677" cy="2684677"/>
          </a:xfrm>
          <a:prstGeom prst="ellipse">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pic>
        <p:nvPicPr>
          <p:cNvPr id="20" name="Picture 10"/>
          <p:cNvPicPr>
            <a:picLocks noChangeAspect="1" noChangeArrowheads="1"/>
          </p:cNvPicPr>
          <p:nvPr/>
        </p:nvPicPr>
        <p:blipFill>
          <a:blip r:embed="rId9" cstate="print"/>
          <a:srcRect/>
          <a:stretch>
            <a:fillRect/>
          </a:stretch>
        </p:blipFill>
        <p:spPr bwMode="auto">
          <a:xfrm>
            <a:off x="4939917" y="3057762"/>
            <a:ext cx="353628" cy="552543"/>
          </a:xfrm>
          <a:prstGeom prst="rect">
            <a:avLst/>
          </a:prstGeom>
          <a:noFill/>
          <a:ln w="9525">
            <a:noFill/>
            <a:miter lim="800000"/>
            <a:headEnd/>
            <a:tailEnd/>
          </a:ln>
        </p:spPr>
      </p:pic>
      <p:pic>
        <p:nvPicPr>
          <p:cNvPr id="21" name="Picture 11"/>
          <p:cNvPicPr>
            <a:picLocks noChangeAspect="1" noChangeArrowheads="1"/>
          </p:cNvPicPr>
          <p:nvPr/>
        </p:nvPicPr>
        <p:blipFill>
          <a:blip r:embed="rId10" cstate="print"/>
          <a:srcRect/>
          <a:stretch>
            <a:fillRect/>
          </a:stretch>
        </p:blipFill>
        <p:spPr bwMode="auto">
          <a:xfrm>
            <a:off x="5112393" y="2856122"/>
            <a:ext cx="374007" cy="582228"/>
          </a:xfrm>
          <a:prstGeom prst="rect">
            <a:avLst/>
          </a:prstGeom>
          <a:noFill/>
          <a:ln w="9525">
            <a:noFill/>
            <a:miter lim="800000"/>
            <a:headEnd/>
            <a:tailEnd/>
          </a:ln>
        </p:spPr>
      </p:pic>
      <p:sp>
        <p:nvSpPr>
          <p:cNvPr id="22" name="TextBox 21"/>
          <p:cNvSpPr txBox="1"/>
          <p:nvPr/>
        </p:nvSpPr>
        <p:spPr>
          <a:xfrm>
            <a:off x="760779" y="1404520"/>
            <a:ext cx="1719072" cy="256032"/>
          </a:xfrm>
          <a:prstGeom prst="rect">
            <a:avLst/>
          </a:prstGeom>
          <a:noFill/>
          <a:ln>
            <a:noFill/>
          </a:ln>
        </p:spPr>
        <p:txBody>
          <a:bodyPr wrap="square" lIns="0" tIns="0" rIns="0" bIns="0" rtlCol="0">
            <a:noAutofit/>
          </a:bodyPr>
          <a:lstStyle/>
          <a:p>
            <a:pPr algn="ctr"/>
            <a:r>
              <a:rPr lang="en-US" sz="1400" dirty="0" smtClean="0">
                <a:latin typeface="Arial Black" pitchFamily="34" charset="0"/>
              </a:rPr>
              <a:t>Room Setup</a:t>
            </a:r>
          </a:p>
          <a:p>
            <a:pPr algn="ctr"/>
            <a:r>
              <a:rPr lang="en-US" sz="1400" dirty="0" smtClean="0">
                <a:latin typeface="Arial Black" pitchFamily="34" charset="0"/>
              </a:rPr>
              <a:t>Option 1</a:t>
            </a:r>
          </a:p>
        </p:txBody>
      </p:sp>
      <p:sp>
        <p:nvSpPr>
          <p:cNvPr id="23" name="TextBox 22"/>
          <p:cNvSpPr txBox="1"/>
          <p:nvPr/>
        </p:nvSpPr>
        <p:spPr>
          <a:xfrm>
            <a:off x="3686859" y="1404520"/>
            <a:ext cx="1719072" cy="256032"/>
          </a:xfrm>
          <a:prstGeom prst="rect">
            <a:avLst/>
          </a:prstGeom>
          <a:noFill/>
          <a:ln>
            <a:noFill/>
          </a:ln>
        </p:spPr>
        <p:txBody>
          <a:bodyPr wrap="square" lIns="0" tIns="0" rIns="0" bIns="0" rtlCol="0">
            <a:noAutofit/>
          </a:bodyPr>
          <a:lstStyle/>
          <a:p>
            <a:pPr algn="ctr"/>
            <a:r>
              <a:rPr lang="en-US" sz="1400" dirty="0" smtClean="0">
                <a:latin typeface="Arial Black" pitchFamily="34" charset="0"/>
              </a:rPr>
              <a:t>Supplies</a:t>
            </a:r>
          </a:p>
        </p:txBody>
      </p:sp>
      <p:sp>
        <p:nvSpPr>
          <p:cNvPr id="24" name="TextBox 23"/>
          <p:cNvSpPr txBox="1"/>
          <p:nvPr/>
        </p:nvSpPr>
        <p:spPr>
          <a:xfrm>
            <a:off x="6656830" y="1404520"/>
            <a:ext cx="1719072" cy="256032"/>
          </a:xfrm>
          <a:prstGeom prst="rect">
            <a:avLst/>
          </a:prstGeom>
          <a:noFill/>
          <a:ln>
            <a:noFill/>
          </a:ln>
        </p:spPr>
        <p:txBody>
          <a:bodyPr wrap="square" lIns="0" tIns="0" rIns="0" bIns="0" rtlCol="0">
            <a:noAutofit/>
          </a:bodyPr>
          <a:lstStyle/>
          <a:p>
            <a:pPr algn="ctr"/>
            <a:r>
              <a:rPr lang="en-US" sz="1400" dirty="0" smtClean="0">
                <a:latin typeface="Arial Black" pitchFamily="34" charset="0"/>
              </a:rPr>
              <a:t>Materials</a:t>
            </a:r>
          </a:p>
        </p:txBody>
      </p:sp>
      <p:pic>
        <p:nvPicPr>
          <p:cNvPr id="1028" name="Picture 4"/>
          <p:cNvPicPr>
            <a:picLocks noChangeAspect="1" noChangeArrowheads="1"/>
          </p:cNvPicPr>
          <p:nvPr/>
        </p:nvPicPr>
        <p:blipFill>
          <a:blip r:embed="rId11" cstate="print"/>
          <a:srcRect/>
          <a:stretch>
            <a:fillRect/>
          </a:stretch>
        </p:blipFill>
        <p:spPr bwMode="auto">
          <a:xfrm>
            <a:off x="7318674" y="2201404"/>
            <a:ext cx="1415675" cy="746622"/>
          </a:xfrm>
          <a:prstGeom prst="rect">
            <a:avLst/>
          </a:prstGeom>
          <a:noFill/>
          <a:ln w="9525">
            <a:noFill/>
            <a:miter lim="800000"/>
            <a:headEnd/>
            <a:tailEnd/>
          </a:ln>
        </p:spPr>
      </p:pic>
      <p:sp>
        <p:nvSpPr>
          <p:cNvPr id="25" name="TextBox 24"/>
          <p:cNvSpPr txBox="1"/>
          <p:nvPr/>
        </p:nvSpPr>
        <p:spPr>
          <a:xfrm>
            <a:off x="7498080" y="2948025"/>
            <a:ext cx="1170432" cy="190195"/>
          </a:xfrm>
          <a:prstGeom prst="rect">
            <a:avLst/>
          </a:prstGeom>
          <a:noFill/>
          <a:ln>
            <a:noFill/>
          </a:ln>
        </p:spPr>
        <p:txBody>
          <a:bodyPr wrap="square" lIns="0" tIns="0" rIns="0" bIns="0" rtlCol="0">
            <a:noAutofit/>
          </a:bodyPr>
          <a:lstStyle/>
          <a:p>
            <a:pPr algn="l"/>
            <a:r>
              <a:rPr lang="en-US" dirty="0" smtClean="0"/>
              <a:t>Blank Hypothesis Sheets</a:t>
            </a:r>
          </a:p>
        </p:txBody>
      </p:sp>
      <p:sp>
        <p:nvSpPr>
          <p:cNvPr id="26" name="TextBox 25"/>
          <p:cNvSpPr txBox="1"/>
          <p:nvPr/>
        </p:nvSpPr>
        <p:spPr>
          <a:xfrm>
            <a:off x="6605625" y="3379622"/>
            <a:ext cx="1170432" cy="190195"/>
          </a:xfrm>
          <a:prstGeom prst="rect">
            <a:avLst/>
          </a:prstGeom>
          <a:noFill/>
          <a:ln>
            <a:noFill/>
          </a:ln>
        </p:spPr>
        <p:txBody>
          <a:bodyPr wrap="square" lIns="0" tIns="0" rIns="0" bIns="0" rtlCol="0">
            <a:noAutofit/>
          </a:bodyPr>
          <a:lstStyle/>
          <a:p>
            <a:pPr algn="l"/>
            <a:r>
              <a:rPr lang="en-US" dirty="0" smtClean="0"/>
              <a:t>CX Design Canvas</a:t>
            </a:r>
          </a:p>
        </p:txBody>
      </p:sp>
      <p:pic>
        <p:nvPicPr>
          <p:cNvPr id="27" name="Picture 9"/>
          <p:cNvPicPr>
            <a:picLocks noChangeAspect="1" noChangeArrowheads="1"/>
          </p:cNvPicPr>
          <p:nvPr/>
        </p:nvPicPr>
        <p:blipFill>
          <a:blip r:embed="rId12" cstate="print"/>
          <a:srcRect/>
          <a:stretch>
            <a:fillRect/>
          </a:stretch>
        </p:blipFill>
        <p:spPr bwMode="auto">
          <a:xfrm>
            <a:off x="4347620" y="3192857"/>
            <a:ext cx="524304" cy="375059"/>
          </a:xfrm>
          <a:prstGeom prst="rect">
            <a:avLst/>
          </a:prstGeom>
          <a:noFill/>
          <a:ln w="9525">
            <a:noFill/>
            <a:miter lim="800000"/>
            <a:headEnd/>
            <a:tailEnd/>
          </a:ln>
        </p:spPr>
      </p:pic>
      <p:pic>
        <p:nvPicPr>
          <p:cNvPr id="28" name="Picture 8" descr="http://www.oregonlam.com/images/FCblkLG.jpg"/>
          <p:cNvPicPr>
            <a:picLocks noChangeAspect="1" noChangeArrowheads="1"/>
          </p:cNvPicPr>
          <p:nvPr/>
        </p:nvPicPr>
        <p:blipFill>
          <a:blip r:embed="rId13" cstate="print"/>
          <a:srcRect/>
          <a:stretch>
            <a:fillRect/>
          </a:stretch>
        </p:blipFill>
        <p:spPr bwMode="auto">
          <a:xfrm>
            <a:off x="1272844" y="3275719"/>
            <a:ext cx="746151" cy="499161"/>
          </a:xfrm>
          <a:prstGeom prst="rect">
            <a:avLst/>
          </a:prstGeom>
          <a:noFill/>
        </p:spPr>
      </p:pic>
      <p:sp>
        <p:nvSpPr>
          <p:cNvPr id="29" name="TextBox 28"/>
          <p:cNvSpPr txBox="1"/>
          <p:nvPr/>
        </p:nvSpPr>
        <p:spPr>
          <a:xfrm>
            <a:off x="3547871" y="2823666"/>
            <a:ext cx="1170432" cy="314555"/>
          </a:xfrm>
          <a:prstGeom prst="rect">
            <a:avLst/>
          </a:prstGeom>
          <a:noFill/>
          <a:ln>
            <a:noFill/>
          </a:ln>
        </p:spPr>
        <p:txBody>
          <a:bodyPr wrap="square" lIns="0" tIns="0" rIns="0" bIns="0" rtlCol="0">
            <a:noAutofit/>
          </a:bodyPr>
          <a:lstStyle/>
          <a:p>
            <a:pPr algn="l"/>
            <a:r>
              <a:rPr lang="en-US" dirty="0" smtClean="0"/>
              <a:t>Post-its®, pens, clips,</a:t>
            </a:r>
            <a:br>
              <a:rPr lang="en-US" dirty="0" smtClean="0"/>
            </a:br>
            <a:r>
              <a:rPr lang="en-US" dirty="0" smtClean="0"/>
              <a:t>voting stickers, string</a:t>
            </a:r>
          </a:p>
        </p:txBody>
      </p:sp>
      <p:sp>
        <p:nvSpPr>
          <p:cNvPr id="30" name="TextBox 29"/>
          <p:cNvSpPr txBox="1"/>
          <p:nvPr/>
        </p:nvSpPr>
        <p:spPr>
          <a:xfrm>
            <a:off x="889348" y="3050438"/>
            <a:ext cx="1540701" cy="212142"/>
          </a:xfrm>
          <a:prstGeom prst="rect">
            <a:avLst/>
          </a:prstGeom>
          <a:noFill/>
          <a:ln>
            <a:noFill/>
          </a:ln>
        </p:spPr>
        <p:txBody>
          <a:bodyPr wrap="square" lIns="0" tIns="0" rIns="0" bIns="0" rtlCol="0">
            <a:noAutofit/>
          </a:bodyPr>
          <a:lstStyle/>
          <a:p>
            <a:pPr algn="ctr"/>
            <a:r>
              <a:rPr lang="en-US" dirty="0" smtClean="0"/>
              <a:t>4’ X 8’  ½” thick foam core boards</a:t>
            </a:r>
          </a:p>
          <a:p>
            <a:pPr algn="ctr"/>
            <a:r>
              <a:rPr lang="en-US" dirty="0" smtClean="0"/>
              <a:t>(1.4M x 2.4M x 1.3cm thick)</a:t>
            </a:r>
          </a:p>
        </p:txBody>
      </p:sp>
      <p:sp>
        <p:nvSpPr>
          <p:cNvPr id="31" name="Rectangle 30"/>
          <p:cNvSpPr/>
          <p:nvPr/>
        </p:nvSpPr>
        <p:spPr>
          <a:xfrm>
            <a:off x="225188" y="4449170"/>
            <a:ext cx="8768687" cy="607326"/>
          </a:xfrm>
          <a:prstGeom prst="rect">
            <a:avLst/>
          </a:prstGeom>
          <a:solidFill>
            <a:schemeClr val="tx1">
              <a:lumMod val="65000"/>
              <a:lumOff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60325" algn="l"/>
            <a:r>
              <a:rPr lang="en-US" sz="1200" dirty="0" smtClean="0">
                <a:solidFill>
                  <a:schemeClr val="bg1"/>
                </a:solidFill>
                <a:latin typeface="Arial" pitchFamily="34" charset="0"/>
                <a:cs typeface="Arial" pitchFamily="34" charset="0"/>
              </a:rPr>
              <a:t> Our recommendation is to use foam core boards or other large physical media for the activity for 2 reasons:</a:t>
            </a:r>
            <a:br>
              <a:rPr lang="en-US" sz="1200" dirty="0" smtClean="0">
                <a:solidFill>
                  <a:schemeClr val="bg1"/>
                </a:solidFill>
                <a:latin typeface="Arial" pitchFamily="34" charset="0"/>
                <a:cs typeface="Arial" pitchFamily="34" charset="0"/>
              </a:rPr>
            </a:br>
            <a:r>
              <a:rPr lang="en-US" sz="1200" dirty="0" smtClean="0">
                <a:solidFill>
                  <a:schemeClr val="bg1"/>
                </a:solidFill>
                <a:latin typeface="Arial" pitchFamily="34" charset="0"/>
                <a:cs typeface="Arial" pitchFamily="34" charset="0"/>
              </a:rPr>
              <a:t>  1) experience has shown better results when teams can work across an 8’ surface to build their maps</a:t>
            </a:r>
          </a:p>
          <a:p>
            <a:pPr marL="60325" algn="l"/>
            <a:r>
              <a:rPr lang="en-US" sz="1200" dirty="0" smtClean="0">
                <a:solidFill>
                  <a:schemeClr val="bg1"/>
                </a:solidFill>
                <a:latin typeface="Arial" pitchFamily="34" charset="0"/>
                <a:cs typeface="Arial" pitchFamily="34" charset="0"/>
              </a:rPr>
              <a:t>  2) sharing the story with others is enabled with boards, but often roll up maps are stored on a shelf, have less enduring impact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in this presentation?</a:t>
            </a:r>
            <a:endParaRPr lang="en-US" dirty="0"/>
          </a:p>
        </p:txBody>
      </p:sp>
      <p:sp>
        <p:nvSpPr>
          <p:cNvPr id="3" name="Content Placeholder 2"/>
          <p:cNvSpPr>
            <a:spLocks noGrp="1"/>
          </p:cNvSpPr>
          <p:nvPr>
            <p:ph idx="1"/>
          </p:nvPr>
        </p:nvSpPr>
        <p:spPr>
          <a:xfrm>
            <a:off x="1084996" y="1078173"/>
            <a:ext cx="7863741" cy="3411351"/>
          </a:xfrm>
        </p:spPr>
        <p:txBody>
          <a:bodyPr/>
          <a:lstStyle/>
          <a:p>
            <a:pPr marL="457200" indent="-457200">
              <a:lnSpc>
                <a:spcPct val="150000"/>
              </a:lnSpc>
              <a:spcBef>
                <a:spcPts val="600"/>
              </a:spcBef>
              <a:spcAft>
                <a:spcPts val="600"/>
              </a:spcAft>
              <a:buNone/>
            </a:pPr>
            <a:r>
              <a:rPr lang="en-US" dirty="0" smtClean="0"/>
              <a:t>Goals &amp; overview of a Journey Mapping “Design” session</a:t>
            </a:r>
          </a:p>
          <a:p>
            <a:pPr marL="457200" indent="-457200">
              <a:lnSpc>
                <a:spcPct val="150000"/>
              </a:lnSpc>
              <a:spcBef>
                <a:spcPts val="600"/>
              </a:spcBef>
              <a:spcAft>
                <a:spcPts val="600"/>
              </a:spcAft>
              <a:buNone/>
            </a:pPr>
            <a:r>
              <a:rPr lang="en-US" dirty="0" smtClean="0"/>
              <a:t>Preparing for your session</a:t>
            </a:r>
          </a:p>
          <a:p>
            <a:pPr marL="457200" indent="-457200">
              <a:lnSpc>
                <a:spcPct val="150000"/>
              </a:lnSpc>
              <a:spcBef>
                <a:spcPts val="600"/>
              </a:spcBef>
              <a:spcAft>
                <a:spcPts val="600"/>
              </a:spcAft>
              <a:buNone/>
            </a:pPr>
            <a:r>
              <a:rPr lang="en-US" dirty="0" smtClean="0"/>
              <a:t>Running your session</a:t>
            </a:r>
          </a:p>
          <a:p>
            <a:pPr marL="457200" indent="-457200">
              <a:lnSpc>
                <a:spcPct val="150000"/>
              </a:lnSpc>
              <a:spcBef>
                <a:spcPts val="600"/>
              </a:spcBef>
              <a:spcAft>
                <a:spcPts val="600"/>
              </a:spcAft>
              <a:buNone/>
            </a:pPr>
            <a:r>
              <a:rPr lang="en-US" dirty="0" smtClean="0"/>
              <a:t>Sample materials: Personas, Metrics, etc.</a:t>
            </a:r>
            <a:endParaRPr lang="en-US" dirty="0"/>
          </a:p>
        </p:txBody>
      </p:sp>
      <p:sp>
        <p:nvSpPr>
          <p:cNvPr id="4" name="Rectangle 3"/>
          <p:cNvSpPr/>
          <p:nvPr/>
        </p:nvSpPr>
        <p:spPr>
          <a:xfrm>
            <a:off x="269544" y="10440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1</a:t>
            </a:r>
          </a:p>
        </p:txBody>
      </p:sp>
      <p:sp>
        <p:nvSpPr>
          <p:cNvPr id="5" name="Rectangle 4"/>
          <p:cNvSpPr/>
          <p:nvPr/>
        </p:nvSpPr>
        <p:spPr>
          <a:xfrm>
            <a:off x="269544" y="1767385"/>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sp>
        <p:nvSpPr>
          <p:cNvPr id="6" name="Rectangle 5"/>
          <p:cNvSpPr/>
          <p:nvPr/>
        </p:nvSpPr>
        <p:spPr>
          <a:xfrm>
            <a:off x="269544" y="250436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3</a:t>
            </a:r>
          </a:p>
        </p:txBody>
      </p:sp>
      <p:sp>
        <p:nvSpPr>
          <p:cNvPr id="7" name="Rectangle 6"/>
          <p:cNvSpPr/>
          <p:nvPr/>
        </p:nvSpPr>
        <p:spPr>
          <a:xfrm>
            <a:off x="269544" y="3227695"/>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4</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85298" y="1247253"/>
            <a:ext cx="2684677" cy="2684677"/>
          </a:xfrm>
          <a:prstGeom prst="ellipse">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2" name="Title 1"/>
          <p:cNvSpPr>
            <a:spLocks noGrp="1"/>
          </p:cNvSpPr>
          <p:nvPr>
            <p:ph type="title"/>
          </p:nvPr>
        </p:nvSpPr>
        <p:spPr>
          <a:xfrm>
            <a:off x="1112292" y="201079"/>
            <a:ext cx="7828507" cy="432259"/>
          </a:xfrm>
        </p:spPr>
        <p:txBody>
          <a:bodyPr/>
          <a:lstStyle/>
          <a:p>
            <a:r>
              <a:rPr lang="en-US" dirty="0" smtClean="0"/>
              <a:t>Getting Materials Ready</a:t>
            </a:r>
            <a:endParaRPr lang="en-US" dirty="0"/>
          </a:p>
        </p:txBody>
      </p:sp>
      <p:sp>
        <p:nvSpPr>
          <p:cNvPr id="3" name="Content Placeholder 2"/>
          <p:cNvSpPr>
            <a:spLocks noGrp="1"/>
          </p:cNvSpPr>
          <p:nvPr>
            <p:ph sz="half" idx="1"/>
          </p:nvPr>
        </p:nvSpPr>
        <p:spPr>
          <a:xfrm>
            <a:off x="1658204" y="4021560"/>
            <a:ext cx="6571397" cy="277486"/>
          </a:xfrm>
        </p:spPr>
        <p:txBody>
          <a:bodyPr/>
          <a:lstStyle/>
          <a:p>
            <a:pPr>
              <a:buNone/>
            </a:pPr>
            <a:r>
              <a:rPr lang="en-US" sz="1200" dirty="0" smtClean="0"/>
              <a:t>Here’s a link to the list of all the materials you’ll need: </a:t>
            </a:r>
            <a:r>
              <a:rPr lang="en-US" sz="900" dirty="0" smtClean="0">
                <a:hlinkClick r:id="rId2"/>
              </a:rPr>
              <a:t>http://designingcx.com/cx-journey-mapping-toolkit/</a:t>
            </a:r>
            <a:r>
              <a:rPr lang="en-US" sz="900" dirty="0" smtClean="0"/>
              <a:t> </a:t>
            </a:r>
          </a:p>
          <a:p>
            <a:pPr>
              <a:buNone/>
            </a:pPr>
            <a:endParaRPr lang="en-US" sz="1200" dirty="0"/>
          </a:p>
        </p:txBody>
      </p:sp>
      <p:sp>
        <p:nvSpPr>
          <p:cNvPr id="4" name="Content Placeholder 3"/>
          <p:cNvSpPr>
            <a:spLocks noGrp="1"/>
          </p:cNvSpPr>
          <p:nvPr>
            <p:ph sz="half" idx="2"/>
          </p:nvPr>
        </p:nvSpPr>
        <p:spPr>
          <a:xfrm>
            <a:off x="1112293" y="658576"/>
            <a:ext cx="7834858" cy="318691"/>
          </a:xfrm>
        </p:spPr>
        <p:txBody>
          <a:bodyPr/>
          <a:lstStyle/>
          <a:p>
            <a:r>
              <a:rPr lang="en-US" dirty="0" smtClean="0"/>
              <a:t>You’ll need the same kit as Jen &amp; </a:t>
            </a:r>
            <a:r>
              <a:rPr lang="en-US" dirty="0" err="1" smtClean="0"/>
              <a:t>Zoomgo</a:t>
            </a:r>
            <a:r>
              <a:rPr lang="en-US" dirty="0" smtClean="0"/>
              <a:t>, with a few additions</a:t>
            </a:r>
            <a:endParaRPr lang="en-US" dirty="0"/>
          </a:p>
        </p:txBody>
      </p:sp>
      <p:sp>
        <p:nvSpPr>
          <p:cNvPr id="5" name="Rectangle 4"/>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pic>
        <p:nvPicPr>
          <p:cNvPr id="1026" name="Picture 2"/>
          <p:cNvPicPr>
            <a:picLocks noChangeAspect="1" noChangeArrowheads="1"/>
          </p:cNvPicPr>
          <p:nvPr/>
        </p:nvPicPr>
        <p:blipFill>
          <a:blip r:embed="rId3" cstate="print"/>
          <a:srcRect/>
          <a:stretch>
            <a:fillRect/>
          </a:stretch>
        </p:blipFill>
        <p:spPr bwMode="auto">
          <a:xfrm>
            <a:off x="6195975" y="114806"/>
            <a:ext cx="2088162" cy="561790"/>
          </a:xfrm>
          <a:prstGeom prst="rect">
            <a:avLst/>
          </a:prstGeom>
          <a:noFill/>
          <a:ln w="9525">
            <a:noFill/>
            <a:miter lim="800000"/>
            <a:headEnd/>
            <a:tailEnd/>
          </a:ln>
        </p:spPr>
      </p:pic>
      <p:pic>
        <p:nvPicPr>
          <p:cNvPr id="1029" name="Picture 5"/>
          <p:cNvPicPr>
            <a:picLocks noChangeAspect="1" noChangeArrowheads="1"/>
          </p:cNvPicPr>
          <p:nvPr/>
        </p:nvPicPr>
        <p:blipFill>
          <a:blip r:embed="rId4" cstate="print"/>
          <a:srcRect/>
          <a:stretch>
            <a:fillRect/>
          </a:stretch>
        </p:blipFill>
        <p:spPr bwMode="auto">
          <a:xfrm>
            <a:off x="6536395" y="1960484"/>
            <a:ext cx="939739" cy="1409609"/>
          </a:xfrm>
          <a:prstGeom prst="rect">
            <a:avLst/>
          </a:prstGeom>
          <a:noFill/>
          <a:ln w="9525">
            <a:noFill/>
            <a:miter lim="800000"/>
            <a:headEnd/>
            <a:tailEnd/>
          </a:ln>
        </p:spPr>
      </p:pic>
      <p:pic>
        <p:nvPicPr>
          <p:cNvPr id="1030" name="Picture 6"/>
          <p:cNvPicPr>
            <a:picLocks noChangeAspect="1" noChangeArrowheads="1"/>
          </p:cNvPicPr>
          <p:nvPr/>
        </p:nvPicPr>
        <p:blipFill>
          <a:blip r:embed="rId5" cstate="print"/>
          <a:srcRect/>
          <a:stretch>
            <a:fillRect/>
          </a:stretch>
        </p:blipFill>
        <p:spPr bwMode="auto">
          <a:xfrm>
            <a:off x="5116032" y="2111854"/>
            <a:ext cx="421573" cy="711665"/>
          </a:xfrm>
          <a:prstGeom prst="rect">
            <a:avLst/>
          </a:prstGeom>
          <a:noFill/>
          <a:ln w="9525">
            <a:noFill/>
            <a:miter lim="800000"/>
            <a:headEnd/>
            <a:tailEnd/>
          </a:ln>
        </p:spPr>
      </p:pic>
      <p:pic>
        <p:nvPicPr>
          <p:cNvPr id="1031" name="Picture 7"/>
          <p:cNvPicPr>
            <a:picLocks noChangeAspect="1" noChangeArrowheads="1"/>
          </p:cNvPicPr>
          <p:nvPr/>
        </p:nvPicPr>
        <p:blipFill>
          <a:blip r:embed="rId6" cstate="print"/>
          <a:srcRect/>
          <a:stretch>
            <a:fillRect/>
          </a:stretch>
        </p:blipFill>
        <p:spPr bwMode="auto">
          <a:xfrm>
            <a:off x="4016046" y="3171540"/>
            <a:ext cx="263348" cy="292485"/>
          </a:xfrm>
          <a:prstGeom prst="rect">
            <a:avLst/>
          </a:prstGeom>
          <a:noFill/>
          <a:ln w="9525">
            <a:noFill/>
            <a:miter lim="800000"/>
            <a:headEnd/>
            <a:tailEnd/>
          </a:ln>
        </p:spPr>
      </p:pic>
      <p:pic>
        <p:nvPicPr>
          <p:cNvPr id="14" name="Content Placeholder 8" descr="stickies.png"/>
          <p:cNvPicPr>
            <a:picLocks noChangeAspect="1"/>
          </p:cNvPicPr>
          <p:nvPr/>
        </p:nvPicPr>
        <p:blipFill>
          <a:blip r:embed="rId7" cstate="print"/>
          <a:srcRect/>
          <a:stretch>
            <a:fillRect/>
          </a:stretch>
        </p:blipFill>
        <p:spPr bwMode="auto">
          <a:xfrm>
            <a:off x="3818371" y="2149085"/>
            <a:ext cx="1068182" cy="4646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Oval 17"/>
          <p:cNvSpPr/>
          <p:nvPr/>
        </p:nvSpPr>
        <p:spPr>
          <a:xfrm>
            <a:off x="6195980" y="1247253"/>
            <a:ext cx="2684677" cy="2684677"/>
          </a:xfrm>
          <a:prstGeom prst="ellipse">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19" name="Oval 18"/>
          <p:cNvSpPr/>
          <p:nvPr/>
        </p:nvSpPr>
        <p:spPr>
          <a:xfrm>
            <a:off x="3240639" y="1247253"/>
            <a:ext cx="2684677" cy="2684677"/>
          </a:xfrm>
          <a:prstGeom prst="ellipse">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pic>
        <p:nvPicPr>
          <p:cNvPr id="20" name="Picture 10"/>
          <p:cNvPicPr>
            <a:picLocks noChangeAspect="1" noChangeArrowheads="1"/>
          </p:cNvPicPr>
          <p:nvPr/>
        </p:nvPicPr>
        <p:blipFill>
          <a:blip r:embed="rId8" cstate="print"/>
          <a:srcRect/>
          <a:stretch>
            <a:fillRect/>
          </a:stretch>
        </p:blipFill>
        <p:spPr bwMode="auto">
          <a:xfrm>
            <a:off x="4939917" y="3057762"/>
            <a:ext cx="353628" cy="552543"/>
          </a:xfrm>
          <a:prstGeom prst="rect">
            <a:avLst/>
          </a:prstGeom>
          <a:noFill/>
          <a:ln w="9525">
            <a:noFill/>
            <a:miter lim="800000"/>
            <a:headEnd/>
            <a:tailEnd/>
          </a:ln>
        </p:spPr>
      </p:pic>
      <p:pic>
        <p:nvPicPr>
          <p:cNvPr id="21" name="Picture 11"/>
          <p:cNvPicPr>
            <a:picLocks noChangeAspect="1" noChangeArrowheads="1"/>
          </p:cNvPicPr>
          <p:nvPr/>
        </p:nvPicPr>
        <p:blipFill>
          <a:blip r:embed="rId9" cstate="print"/>
          <a:srcRect/>
          <a:stretch>
            <a:fillRect/>
          </a:stretch>
        </p:blipFill>
        <p:spPr bwMode="auto">
          <a:xfrm>
            <a:off x="5112393" y="2856122"/>
            <a:ext cx="374007" cy="582228"/>
          </a:xfrm>
          <a:prstGeom prst="rect">
            <a:avLst/>
          </a:prstGeom>
          <a:noFill/>
          <a:ln w="9525">
            <a:noFill/>
            <a:miter lim="800000"/>
            <a:headEnd/>
            <a:tailEnd/>
          </a:ln>
        </p:spPr>
      </p:pic>
      <p:sp>
        <p:nvSpPr>
          <p:cNvPr id="22" name="TextBox 21"/>
          <p:cNvSpPr txBox="1"/>
          <p:nvPr/>
        </p:nvSpPr>
        <p:spPr>
          <a:xfrm>
            <a:off x="760779" y="1404520"/>
            <a:ext cx="1719072" cy="256032"/>
          </a:xfrm>
          <a:prstGeom prst="rect">
            <a:avLst/>
          </a:prstGeom>
          <a:noFill/>
          <a:ln>
            <a:noFill/>
          </a:ln>
        </p:spPr>
        <p:txBody>
          <a:bodyPr wrap="square" lIns="0" tIns="0" rIns="0" bIns="0" rtlCol="0">
            <a:noAutofit/>
          </a:bodyPr>
          <a:lstStyle/>
          <a:p>
            <a:pPr algn="ctr"/>
            <a:r>
              <a:rPr lang="en-US" sz="1400" dirty="0" smtClean="0">
                <a:latin typeface="Arial Black" pitchFamily="34" charset="0"/>
              </a:rPr>
              <a:t>Room Setup</a:t>
            </a:r>
          </a:p>
          <a:p>
            <a:pPr algn="ctr"/>
            <a:r>
              <a:rPr lang="en-US" sz="1400" dirty="0" smtClean="0">
                <a:latin typeface="Arial Black" pitchFamily="34" charset="0"/>
              </a:rPr>
              <a:t>Option 2</a:t>
            </a:r>
          </a:p>
        </p:txBody>
      </p:sp>
      <p:sp>
        <p:nvSpPr>
          <p:cNvPr id="23" name="TextBox 22"/>
          <p:cNvSpPr txBox="1"/>
          <p:nvPr/>
        </p:nvSpPr>
        <p:spPr>
          <a:xfrm>
            <a:off x="3686859" y="1404520"/>
            <a:ext cx="1719072" cy="256032"/>
          </a:xfrm>
          <a:prstGeom prst="rect">
            <a:avLst/>
          </a:prstGeom>
          <a:noFill/>
          <a:ln>
            <a:noFill/>
          </a:ln>
        </p:spPr>
        <p:txBody>
          <a:bodyPr wrap="square" lIns="0" tIns="0" rIns="0" bIns="0" rtlCol="0">
            <a:noAutofit/>
          </a:bodyPr>
          <a:lstStyle/>
          <a:p>
            <a:pPr algn="ctr"/>
            <a:r>
              <a:rPr lang="en-US" sz="1400" dirty="0" smtClean="0">
                <a:latin typeface="Arial Black" pitchFamily="34" charset="0"/>
              </a:rPr>
              <a:t>Supplies</a:t>
            </a:r>
          </a:p>
        </p:txBody>
      </p:sp>
      <p:sp>
        <p:nvSpPr>
          <p:cNvPr id="24" name="TextBox 23"/>
          <p:cNvSpPr txBox="1"/>
          <p:nvPr/>
        </p:nvSpPr>
        <p:spPr>
          <a:xfrm>
            <a:off x="6656830" y="1404520"/>
            <a:ext cx="1719072" cy="256032"/>
          </a:xfrm>
          <a:prstGeom prst="rect">
            <a:avLst/>
          </a:prstGeom>
          <a:noFill/>
          <a:ln>
            <a:noFill/>
          </a:ln>
        </p:spPr>
        <p:txBody>
          <a:bodyPr wrap="square" lIns="0" tIns="0" rIns="0" bIns="0" rtlCol="0">
            <a:noAutofit/>
          </a:bodyPr>
          <a:lstStyle/>
          <a:p>
            <a:pPr algn="ctr"/>
            <a:r>
              <a:rPr lang="en-US" sz="1400" dirty="0" smtClean="0">
                <a:latin typeface="Arial Black" pitchFamily="34" charset="0"/>
              </a:rPr>
              <a:t>Materials</a:t>
            </a:r>
          </a:p>
        </p:txBody>
      </p:sp>
      <p:pic>
        <p:nvPicPr>
          <p:cNvPr id="1028" name="Picture 4"/>
          <p:cNvPicPr>
            <a:picLocks noChangeAspect="1" noChangeArrowheads="1"/>
          </p:cNvPicPr>
          <p:nvPr/>
        </p:nvPicPr>
        <p:blipFill>
          <a:blip r:embed="rId10" cstate="print"/>
          <a:srcRect/>
          <a:stretch>
            <a:fillRect/>
          </a:stretch>
        </p:blipFill>
        <p:spPr bwMode="auto">
          <a:xfrm>
            <a:off x="7318674" y="2201404"/>
            <a:ext cx="1415675" cy="746622"/>
          </a:xfrm>
          <a:prstGeom prst="rect">
            <a:avLst/>
          </a:prstGeom>
          <a:noFill/>
          <a:ln w="9525">
            <a:noFill/>
            <a:miter lim="800000"/>
            <a:headEnd/>
            <a:tailEnd/>
          </a:ln>
        </p:spPr>
      </p:pic>
      <p:sp>
        <p:nvSpPr>
          <p:cNvPr id="25" name="TextBox 24"/>
          <p:cNvSpPr txBox="1"/>
          <p:nvPr/>
        </p:nvSpPr>
        <p:spPr>
          <a:xfrm>
            <a:off x="7498080" y="2948025"/>
            <a:ext cx="1170432" cy="190195"/>
          </a:xfrm>
          <a:prstGeom prst="rect">
            <a:avLst/>
          </a:prstGeom>
          <a:noFill/>
          <a:ln>
            <a:noFill/>
          </a:ln>
        </p:spPr>
        <p:txBody>
          <a:bodyPr wrap="square" lIns="0" tIns="0" rIns="0" bIns="0" rtlCol="0">
            <a:noAutofit/>
          </a:bodyPr>
          <a:lstStyle/>
          <a:p>
            <a:pPr algn="l"/>
            <a:r>
              <a:rPr lang="en-US" dirty="0" smtClean="0"/>
              <a:t>Blank Hypothesis Sheets</a:t>
            </a:r>
          </a:p>
        </p:txBody>
      </p:sp>
      <p:sp>
        <p:nvSpPr>
          <p:cNvPr id="26" name="TextBox 25"/>
          <p:cNvSpPr txBox="1"/>
          <p:nvPr/>
        </p:nvSpPr>
        <p:spPr>
          <a:xfrm>
            <a:off x="6605625" y="3379622"/>
            <a:ext cx="1170432" cy="190195"/>
          </a:xfrm>
          <a:prstGeom prst="rect">
            <a:avLst/>
          </a:prstGeom>
          <a:noFill/>
          <a:ln>
            <a:noFill/>
          </a:ln>
        </p:spPr>
        <p:txBody>
          <a:bodyPr wrap="square" lIns="0" tIns="0" rIns="0" bIns="0" rtlCol="0">
            <a:noAutofit/>
          </a:bodyPr>
          <a:lstStyle/>
          <a:p>
            <a:pPr algn="l"/>
            <a:r>
              <a:rPr lang="en-US" dirty="0" smtClean="0"/>
              <a:t>CX Design Canvas</a:t>
            </a:r>
          </a:p>
        </p:txBody>
      </p:sp>
      <p:pic>
        <p:nvPicPr>
          <p:cNvPr id="27" name="Picture 9"/>
          <p:cNvPicPr>
            <a:picLocks noChangeAspect="1" noChangeArrowheads="1"/>
          </p:cNvPicPr>
          <p:nvPr/>
        </p:nvPicPr>
        <p:blipFill>
          <a:blip r:embed="rId11" cstate="print"/>
          <a:srcRect/>
          <a:stretch>
            <a:fillRect/>
          </a:stretch>
        </p:blipFill>
        <p:spPr bwMode="auto">
          <a:xfrm>
            <a:off x="4347620" y="3192857"/>
            <a:ext cx="524304" cy="375059"/>
          </a:xfrm>
          <a:prstGeom prst="rect">
            <a:avLst/>
          </a:prstGeom>
          <a:noFill/>
          <a:ln w="9525">
            <a:noFill/>
            <a:miter lim="800000"/>
            <a:headEnd/>
            <a:tailEnd/>
          </a:ln>
        </p:spPr>
      </p:pic>
      <p:sp>
        <p:nvSpPr>
          <p:cNvPr id="29" name="TextBox 28"/>
          <p:cNvSpPr txBox="1"/>
          <p:nvPr/>
        </p:nvSpPr>
        <p:spPr>
          <a:xfrm>
            <a:off x="3547871" y="2823666"/>
            <a:ext cx="1170432" cy="314555"/>
          </a:xfrm>
          <a:prstGeom prst="rect">
            <a:avLst/>
          </a:prstGeom>
          <a:noFill/>
          <a:ln>
            <a:noFill/>
          </a:ln>
        </p:spPr>
        <p:txBody>
          <a:bodyPr wrap="square" lIns="0" tIns="0" rIns="0" bIns="0" rtlCol="0">
            <a:noAutofit/>
          </a:bodyPr>
          <a:lstStyle/>
          <a:p>
            <a:pPr algn="l"/>
            <a:r>
              <a:rPr lang="en-US" dirty="0" smtClean="0"/>
              <a:t>Post-its®, pens, clips,</a:t>
            </a:r>
            <a:br>
              <a:rPr lang="en-US" dirty="0" smtClean="0"/>
            </a:br>
            <a:r>
              <a:rPr lang="en-US" dirty="0" smtClean="0"/>
              <a:t>voting stickers, string</a:t>
            </a:r>
          </a:p>
        </p:txBody>
      </p:sp>
      <p:sp>
        <p:nvSpPr>
          <p:cNvPr id="30" name="TextBox 29"/>
          <p:cNvSpPr txBox="1"/>
          <p:nvPr/>
        </p:nvSpPr>
        <p:spPr>
          <a:xfrm>
            <a:off x="658379" y="2649960"/>
            <a:ext cx="1540701" cy="212142"/>
          </a:xfrm>
          <a:prstGeom prst="rect">
            <a:avLst/>
          </a:prstGeom>
          <a:noFill/>
          <a:ln>
            <a:noFill/>
          </a:ln>
        </p:spPr>
        <p:txBody>
          <a:bodyPr wrap="square" lIns="0" tIns="0" rIns="0" bIns="0" rtlCol="0">
            <a:noAutofit/>
          </a:bodyPr>
          <a:lstStyle/>
          <a:p>
            <a:pPr algn="ctr"/>
            <a:r>
              <a:rPr lang="en-US" dirty="0" smtClean="0"/>
              <a:t>4’ X 8’  roll up posters, laminated</a:t>
            </a:r>
          </a:p>
        </p:txBody>
      </p:sp>
      <p:sp>
        <p:nvSpPr>
          <p:cNvPr id="31" name="Rectangle 30"/>
          <p:cNvSpPr/>
          <p:nvPr/>
        </p:nvSpPr>
        <p:spPr>
          <a:xfrm>
            <a:off x="225188" y="4449170"/>
            <a:ext cx="8768687" cy="607326"/>
          </a:xfrm>
          <a:prstGeom prst="rect">
            <a:avLst/>
          </a:prstGeom>
          <a:solidFill>
            <a:schemeClr val="tx1">
              <a:lumMod val="65000"/>
              <a:lumOff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60325" algn="l"/>
            <a:r>
              <a:rPr lang="en-US" sz="1200" dirty="0" smtClean="0">
                <a:solidFill>
                  <a:schemeClr val="bg1"/>
                </a:solidFill>
                <a:latin typeface="Arial" pitchFamily="34" charset="0"/>
                <a:cs typeface="Arial" pitchFamily="34" charset="0"/>
              </a:rPr>
              <a:t> Our recommendation is to use foam core boards or Roll up posters for the activity for 2 reasons:</a:t>
            </a:r>
            <a:br>
              <a:rPr lang="en-US" sz="1200" dirty="0" smtClean="0">
                <a:solidFill>
                  <a:schemeClr val="bg1"/>
                </a:solidFill>
                <a:latin typeface="Arial" pitchFamily="34" charset="0"/>
                <a:cs typeface="Arial" pitchFamily="34" charset="0"/>
              </a:rPr>
            </a:br>
            <a:r>
              <a:rPr lang="en-US" sz="1200" dirty="0" smtClean="0">
                <a:solidFill>
                  <a:schemeClr val="bg1"/>
                </a:solidFill>
                <a:latin typeface="Arial" pitchFamily="34" charset="0"/>
                <a:cs typeface="Arial" pitchFamily="34" charset="0"/>
              </a:rPr>
              <a:t>  1) experience has shown better results when teams can work across an 8’ surface to build their maps</a:t>
            </a:r>
          </a:p>
          <a:p>
            <a:pPr marL="60325" algn="l"/>
            <a:r>
              <a:rPr lang="en-US" sz="1200" dirty="0" smtClean="0">
                <a:solidFill>
                  <a:schemeClr val="bg1"/>
                </a:solidFill>
                <a:latin typeface="Arial" pitchFamily="34" charset="0"/>
                <a:cs typeface="Arial" pitchFamily="34" charset="0"/>
              </a:rPr>
              <a:t>  2) sharing the story with others is enabled with boards, but often roll up maps are stored on a shelf, have less enduring impact </a:t>
            </a:r>
          </a:p>
        </p:txBody>
      </p:sp>
      <p:pic>
        <p:nvPicPr>
          <p:cNvPr id="6" name="Picture 5"/>
          <p:cNvPicPr>
            <a:picLocks noChangeAspect="1"/>
          </p:cNvPicPr>
          <p:nvPr/>
        </p:nvPicPr>
        <p:blipFill>
          <a:blip r:embed="rId12"/>
          <a:stretch>
            <a:fillRect/>
          </a:stretch>
        </p:blipFill>
        <p:spPr>
          <a:xfrm>
            <a:off x="750123" y="1838522"/>
            <a:ext cx="1690254" cy="758346"/>
          </a:xfrm>
          <a:prstGeom prst="rect">
            <a:avLst/>
          </a:prstGeom>
          <a:ln>
            <a:solidFill>
              <a:schemeClr val="accent1"/>
            </a:solidFill>
          </a:ln>
        </p:spPr>
      </p:pic>
      <p:pic>
        <p:nvPicPr>
          <p:cNvPr id="7" name="Picture 2" descr="http://www.see-bee.com/products/adhesives/picts/products/3m17020.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42671" y="2727311"/>
            <a:ext cx="721596" cy="93109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703226" y="3589602"/>
            <a:ext cx="1540701" cy="212142"/>
          </a:xfrm>
          <a:prstGeom prst="rect">
            <a:avLst/>
          </a:prstGeom>
          <a:noFill/>
          <a:ln>
            <a:noFill/>
          </a:ln>
        </p:spPr>
        <p:txBody>
          <a:bodyPr wrap="square" lIns="0" tIns="0" rIns="0" bIns="0" rtlCol="0">
            <a:noAutofit/>
          </a:bodyPr>
          <a:lstStyle/>
          <a:p>
            <a:pPr algn="ctr"/>
            <a:r>
              <a:rPr lang="en-US" dirty="0" smtClean="0"/>
              <a:t>3M adhesive for</a:t>
            </a:r>
          </a:p>
          <a:p>
            <a:pPr algn="ctr"/>
            <a:r>
              <a:rPr lang="en-US" dirty="0" smtClean="0"/>
              <a:t> mounting on wall</a:t>
            </a:r>
          </a:p>
        </p:txBody>
      </p:sp>
    </p:spTree>
    <p:extLst>
      <p:ext uri="{BB962C8B-B14F-4D97-AF65-F5344CB8AC3E}">
        <p14:creationId xmlns:p14="http://schemas.microsoft.com/office/powerpoint/2010/main" val="8373023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12292" y="201079"/>
            <a:ext cx="7828507" cy="432259"/>
          </a:xfrm>
        </p:spPr>
        <p:txBody>
          <a:bodyPr/>
          <a:lstStyle/>
          <a:p>
            <a:r>
              <a:rPr lang="en-US" dirty="0" smtClean="0"/>
              <a:t>Getting Materials Ready</a:t>
            </a:r>
            <a:endParaRPr lang="en-US" dirty="0"/>
          </a:p>
        </p:txBody>
      </p:sp>
      <p:sp>
        <p:nvSpPr>
          <p:cNvPr id="4" name="Content Placeholder 3"/>
          <p:cNvSpPr>
            <a:spLocks noGrp="1"/>
          </p:cNvSpPr>
          <p:nvPr>
            <p:ph sz="half" idx="2"/>
          </p:nvPr>
        </p:nvSpPr>
        <p:spPr>
          <a:xfrm>
            <a:off x="1112293" y="658576"/>
            <a:ext cx="7834858" cy="318691"/>
          </a:xfrm>
        </p:spPr>
        <p:txBody>
          <a:bodyPr/>
          <a:lstStyle/>
          <a:p>
            <a:r>
              <a:rPr lang="en-US" dirty="0" smtClean="0"/>
              <a:t>Alternate Working Surface – 3</a:t>
            </a:r>
            <a:r>
              <a:rPr lang="en-US" baseline="30000" dirty="0" smtClean="0"/>
              <a:t>rd</a:t>
            </a:r>
            <a:r>
              <a:rPr lang="en-US" dirty="0" smtClean="0"/>
              <a:t>  Choice</a:t>
            </a:r>
            <a:endParaRPr lang="en-US" dirty="0"/>
          </a:p>
        </p:txBody>
      </p:sp>
      <p:sp>
        <p:nvSpPr>
          <p:cNvPr id="5" name="Rectangle 4"/>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pic>
        <p:nvPicPr>
          <p:cNvPr id="1026" name="Picture 2"/>
          <p:cNvPicPr>
            <a:picLocks noChangeAspect="1" noChangeArrowheads="1"/>
          </p:cNvPicPr>
          <p:nvPr/>
        </p:nvPicPr>
        <p:blipFill>
          <a:blip r:embed="rId2" cstate="print"/>
          <a:srcRect/>
          <a:stretch>
            <a:fillRect/>
          </a:stretch>
        </p:blipFill>
        <p:spPr bwMode="auto">
          <a:xfrm>
            <a:off x="6195975" y="114806"/>
            <a:ext cx="2088162" cy="561790"/>
          </a:xfrm>
          <a:prstGeom prst="rect">
            <a:avLst/>
          </a:prstGeom>
          <a:noFill/>
          <a:ln w="9525">
            <a:noFill/>
            <a:miter lim="800000"/>
            <a:headEnd/>
            <a:tailEnd/>
          </a:ln>
        </p:spPr>
      </p:pic>
      <p:sp>
        <p:nvSpPr>
          <p:cNvPr id="22" name="TextBox 21"/>
          <p:cNvSpPr txBox="1"/>
          <p:nvPr/>
        </p:nvSpPr>
        <p:spPr>
          <a:xfrm>
            <a:off x="5355072" y="3308031"/>
            <a:ext cx="1719072" cy="256032"/>
          </a:xfrm>
          <a:prstGeom prst="rect">
            <a:avLst/>
          </a:prstGeom>
          <a:noFill/>
          <a:ln>
            <a:noFill/>
          </a:ln>
        </p:spPr>
        <p:txBody>
          <a:bodyPr wrap="square" lIns="0" tIns="0" rIns="0" bIns="0" rtlCol="0">
            <a:noAutofit/>
          </a:bodyPr>
          <a:lstStyle/>
          <a:p>
            <a:pPr algn="ctr"/>
            <a:r>
              <a:rPr lang="en-US" sz="1400" dirty="0" smtClean="0">
                <a:latin typeface="Arial Black" pitchFamily="34" charset="0"/>
              </a:rPr>
              <a:t>Butcher Paper</a:t>
            </a:r>
          </a:p>
        </p:txBody>
      </p:sp>
      <p:sp>
        <p:nvSpPr>
          <p:cNvPr id="23" name="TextBox 22"/>
          <p:cNvSpPr txBox="1"/>
          <p:nvPr/>
        </p:nvSpPr>
        <p:spPr>
          <a:xfrm>
            <a:off x="6419639" y="3308031"/>
            <a:ext cx="1719072" cy="256032"/>
          </a:xfrm>
          <a:prstGeom prst="rect">
            <a:avLst/>
          </a:prstGeom>
          <a:noFill/>
          <a:ln>
            <a:noFill/>
          </a:ln>
        </p:spPr>
        <p:txBody>
          <a:bodyPr wrap="square" lIns="0" tIns="0" rIns="0" bIns="0" rtlCol="0">
            <a:noAutofit/>
          </a:bodyPr>
          <a:lstStyle/>
          <a:p>
            <a:pPr algn="ctr"/>
            <a:r>
              <a:rPr lang="en-US" sz="1400" dirty="0" smtClean="0">
                <a:latin typeface="Arial Black" pitchFamily="34" charset="0"/>
              </a:rPr>
              <a:t>+</a:t>
            </a:r>
          </a:p>
        </p:txBody>
      </p:sp>
      <p:sp>
        <p:nvSpPr>
          <p:cNvPr id="24" name="TextBox 23"/>
          <p:cNvSpPr txBox="1"/>
          <p:nvPr/>
        </p:nvSpPr>
        <p:spPr>
          <a:xfrm>
            <a:off x="7304159" y="3188618"/>
            <a:ext cx="1719072" cy="494859"/>
          </a:xfrm>
          <a:prstGeom prst="rect">
            <a:avLst/>
          </a:prstGeom>
          <a:noFill/>
          <a:ln>
            <a:noFill/>
          </a:ln>
        </p:spPr>
        <p:txBody>
          <a:bodyPr wrap="square" lIns="0" tIns="0" rIns="0" bIns="0" rtlCol="0">
            <a:noAutofit/>
          </a:bodyPr>
          <a:lstStyle/>
          <a:p>
            <a:pPr algn="ctr"/>
            <a:r>
              <a:rPr lang="en-US" sz="1200" dirty="0" smtClean="0">
                <a:latin typeface="Arial Black" pitchFamily="34" charset="0"/>
              </a:rPr>
              <a:t>Masking</a:t>
            </a:r>
          </a:p>
          <a:p>
            <a:pPr algn="ctr"/>
            <a:r>
              <a:rPr lang="en-US" sz="1200" dirty="0" smtClean="0">
                <a:latin typeface="Arial Black" pitchFamily="34" charset="0"/>
              </a:rPr>
              <a:t>Tape</a:t>
            </a:r>
          </a:p>
        </p:txBody>
      </p:sp>
      <p:sp>
        <p:nvSpPr>
          <p:cNvPr id="31" name="Rectangle 30"/>
          <p:cNvSpPr/>
          <p:nvPr/>
        </p:nvSpPr>
        <p:spPr>
          <a:xfrm>
            <a:off x="225188" y="4449170"/>
            <a:ext cx="8768687" cy="485139"/>
          </a:xfrm>
          <a:prstGeom prst="rect">
            <a:avLst/>
          </a:prstGeom>
          <a:solidFill>
            <a:schemeClr val="tx1">
              <a:lumMod val="65000"/>
              <a:lumOff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112713" algn="l"/>
            <a:r>
              <a:rPr lang="en-US" sz="1200" dirty="0" smtClean="0">
                <a:solidFill>
                  <a:schemeClr val="bg1"/>
                </a:solidFill>
                <a:latin typeface="Arial" pitchFamily="34" charset="0"/>
                <a:cs typeface="Arial" pitchFamily="34" charset="0"/>
              </a:rPr>
              <a:t> The question of whether to just use a whiteboard with post-it® notes sometimes comes up.  We don’t recommend this </a:t>
            </a:r>
            <a:br>
              <a:rPr lang="en-US" sz="1200" dirty="0" smtClean="0">
                <a:solidFill>
                  <a:schemeClr val="bg1"/>
                </a:solidFill>
                <a:latin typeface="Arial" pitchFamily="34" charset="0"/>
                <a:cs typeface="Arial" pitchFamily="34" charset="0"/>
              </a:rPr>
            </a:br>
            <a:r>
              <a:rPr lang="en-US" sz="1200" dirty="0" smtClean="0">
                <a:solidFill>
                  <a:schemeClr val="bg1"/>
                </a:solidFill>
                <a:latin typeface="Arial" pitchFamily="34" charset="0"/>
                <a:cs typeface="Arial" pitchFamily="34" charset="0"/>
              </a:rPr>
              <a:t>approach since you’ll be unable to preserve the work you’ve done after your journey mapping session.</a:t>
            </a:r>
          </a:p>
        </p:txBody>
      </p:sp>
      <p:sp>
        <p:nvSpPr>
          <p:cNvPr id="70658" name="AutoShape 2" descr="http://www.webstaurantstore.com/images/products/main/70765/61807/15-x-800-white-butcher-paper-roll.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0660" name="AutoShape 4" descr="http://www.webstaurantstore.com/images/products/main/70765/61807/15-x-800-white-butcher-paper-roll.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0662" name="AutoShape 6" descr="http://www.webstaurantstore.com/images/products/main/70765/61807/15-x-800-white-butcher-paper-roll.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0664" name="AutoShape 8" descr="http://www.webstaurantstore.com/images/products/main/70765/61807/15-x-800-white-butcher-paper-roll.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0666" name="Picture 10" descr="http://www.webstaurantstore.com/images/products/main/70765/61807/15-x-800-white-butcher-paper-roll.jpg"/>
          <p:cNvPicPr>
            <a:picLocks noChangeAspect="1" noChangeArrowheads="1"/>
          </p:cNvPicPr>
          <p:nvPr/>
        </p:nvPicPr>
        <p:blipFill>
          <a:blip r:embed="rId3" cstate="print"/>
          <a:srcRect/>
          <a:stretch>
            <a:fillRect/>
          </a:stretch>
        </p:blipFill>
        <p:spPr bwMode="auto">
          <a:xfrm>
            <a:off x="5222563" y="2001348"/>
            <a:ext cx="2155626" cy="1264815"/>
          </a:xfrm>
          <a:prstGeom prst="rect">
            <a:avLst/>
          </a:prstGeom>
          <a:noFill/>
        </p:spPr>
      </p:pic>
      <p:sp>
        <p:nvSpPr>
          <p:cNvPr id="33" name="Content Placeholder 32"/>
          <p:cNvSpPr>
            <a:spLocks noGrp="1"/>
          </p:cNvSpPr>
          <p:nvPr>
            <p:ph sz="half" idx="1"/>
          </p:nvPr>
        </p:nvSpPr>
        <p:spPr>
          <a:xfrm>
            <a:off x="753524" y="1319596"/>
            <a:ext cx="3856007" cy="2825943"/>
          </a:xfrm>
        </p:spPr>
        <p:txBody>
          <a:bodyPr/>
          <a:lstStyle/>
          <a:p>
            <a:pPr marL="0" indent="0">
              <a:buNone/>
            </a:pPr>
            <a:r>
              <a:rPr lang="en-US" sz="1800" dirty="0" smtClean="0"/>
              <a:t>If it is difficult to find and purchase foam core boards or print </a:t>
            </a:r>
            <a:r>
              <a:rPr lang="en-US" sz="1800" dirty="0" err="1" smtClean="0"/>
              <a:t>poasters</a:t>
            </a:r>
            <a:r>
              <a:rPr lang="en-US" sz="1800" dirty="0" smtClean="0"/>
              <a:t> an alternate surface for journey mapping is a roll of butcher paper and masking tape.  </a:t>
            </a:r>
          </a:p>
          <a:p>
            <a:pPr marL="0" indent="0">
              <a:buNone/>
            </a:pPr>
            <a:r>
              <a:rPr lang="en-US" sz="1800" dirty="0" smtClean="0"/>
              <a:t>You’ll need flat sections of wall that are 8 feet or more for each map you’re planning to create.  The printed Jen / </a:t>
            </a:r>
            <a:r>
              <a:rPr lang="en-US" sz="1800" dirty="0" err="1" smtClean="0"/>
              <a:t>ZoomGo</a:t>
            </a:r>
            <a:r>
              <a:rPr lang="en-US" sz="1800" dirty="0" smtClean="0"/>
              <a:t> behavior lines are each 8 feet in length.</a:t>
            </a:r>
            <a:endParaRPr lang="en-US" sz="1800" dirty="0"/>
          </a:p>
        </p:txBody>
      </p:sp>
      <p:pic>
        <p:nvPicPr>
          <p:cNvPr id="70668" name="Picture 12" descr="http://images.beatsons.co.uk/images/products/zoom/1350490595-36786800.jpg"/>
          <p:cNvPicPr>
            <a:picLocks noChangeAspect="1" noChangeArrowheads="1"/>
          </p:cNvPicPr>
          <p:nvPr/>
        </p:nvPicPr>
        <p:blipFill>
          <a:blip r:embed="rId4" cstate="print"/>
          <a:srcRect/>
          <a:stretch>
            <a:fillRect/>
          </a:stretch>
        </p:blipFill>
        <p:spPr bwMode="auto">
          <a:xfrm>
            <a:off x="7867290" y="2432650"/>
            <a:ext cx="560717" cy="599836"/>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Bent Arrow 18"/>
          <p:cNvSpPr/>
          <p:nvPr/>
        </p:nvSpPr>
        <p:spPr>
          <a:xfrm rot="19218232" flipV="1">
            <a:off x="5846445" y="3385282"/>
            <a:ext cx="816999" cy="774011"/>
          </a:xfrm>
          <a:prstGeom prst="bentArrow">
            <a:avLst>
              <a:gd name="adj1" fmla="val 24617"/>
              <a:gd name="adj2" fmla="val 24520"/>
              <a:gd name="adj3" fmla="val 25000"/>
              <a:gd name="adj4" fmla="val 4375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2" name="Title 1"/>
          <p:cNvSpPr>
            <a:spLocks noGrp="1"/>
          </p:cNvSpPr>
          <p:nvPr>
            <p:ph type="title"/>
          </p:nvPr>
        </p:nvSpPr>
        <p:spPr>
          <a:xfrm>
            <a:off x="1180530" y="201079"/>
            <a:ext cx="7760269" cy="432259"/>
          </a:xfrm>
        </p:spPr>
        <p:txBody>
          <a:bodyPr/>
          <a:lstStyle/>
          <a:p>
            <a:r>
              <a:rPr lang="en-US" dirty="0" smtClean="0"/>
              <a:t>Plan Your Day</a:t>
            </a:r>
            <a:endParaRPr lang="en-US" dirty="0"/>
          </a:p>
        </p:txBody>
      </p:sp>
      <p:sp>
        <p:nvSpPr>
          <p:cNvPr id="3" name="Content Placeholder 2"/>
          <p:cNvSpPr>
            <a:spLocks noGrp="1"/>
          </p:cNvSpPr>
          <p:nvPr>
            <p:ph sz="half" idx="1"/>
          </p:nvPr>
        </p:nvSpPr>
        <p:spPr>
          <a:xfrm>
            <a:off x="3507348" y="1287475"/>
            <a:ext cx="2937344" cy="3094329"/>
          </a:xfrm>
        </p:spPr>
        <p:txBody>
          <a:bodyPr/>
          <a:lstStyle/>
          <a:p>
            <a:r>
              <a:rPr lang="en-US" sz="1400" dirty="0" smtClean="0"/>
              <a:t>Set a high level agenda for participants</a:t>
            </a:r>
          </a:p>
          <a:p>
            <a:pPr lvl="1"/>
            <a:r>
              <a:rPr lang="en-US" sz="1100" dirty="0" smtClean="0"/>
              <a:t>Begin with Jen/</a:t>
            </a:r>
            <a:r>
              <a:rPr lang="en-US" sz="1100" dirty="0" err="1" smtClean="0"/>
              <a:t>ZoomGo</a:t>
            </a:r>
            <a:r>
              <a:rPr lang="en-US" sz="1100" dirty="0" smtClean="0"/>
              <a:t> “Learn” session to teach methodology</a:t>
            </a:r>
          </a:p>
          <a:p>
            <a:pPr lvl="1"/>
            <a:r>
              <a:rPr lang="en-US" sz="1100" dirty="0" smtClean="0"/>
              <a:t>Follow with your custom “Try” session using your persona &amp; scenario</a:t>
            </a:r>
          </a:p>
          <a:p>
            <a:endParaRPr lang="en-US" sz="1400" dirty="0" smtClean="0"/>
          </a:p>
          <a:p>
            <a:r>
              <a:rPr lang="en-US" sz="1400" dirty="0" smtClean="0"/>
              <a:t>Use the Excel tool to build a minute by minute time blocking so the facilitator can keep the group on track</a:t>
            </a:r>
          </a:p>
          <a:p>
            <a:pPr lvl="1"/>
            <a:endParaRPr lang="en-US" sz="1100" dirty="0"/>
          </a:p>
        </p:txBody>
      </p:sp>
      <p:sp>
        <p:nvSpPr>
          <p:cNvPr id="4" name="Content Placeholder 3"/>
          <p:cNvSpPr>
            <a:spLocks noGrp="1"/>
          </p:cNvSpPr>
          <p:nvPr>
            <p:ph sz="half" idx="2"/>
          </p:nvPr>
        </p:nvSpPr>
        <p:spPr>
          <a:xfrm>
            <a:off x="1180531" y="658576"/>
            <a:ext cx="7766620" cy="318691"/>
          </a:xfrm>
        </p:spPr>
        <p:txBody>
          <a:bodyPr/>
          <a:lstStyle/>
          <a:p>
            <a:r>
              <a:rPr lang="en-US" dirty="0" smtClean="0"/>
              <a:t>High-level and detailed agendas are required</a:t>
            </a:r>
            <a:endParaRPr lang="en-US" dirty="0"/>
          </a:p>
        </p:txBody>
      </p:sp>
      <p:sp>
        <p:nvSpPr>
          <p:cNvPr id="13" name="Rectangle 12"/>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sp>
        <p:nvSpPr>
          <p:cNvPr id="15" name="TextBox 14"/>
          <p:cNvSpPr txBox="1"/>
          <p:nvPr/>
        </p:nvSpPr>
        <p:spPr>
          <a:xfrm>
            <a:off x="7160540" y="3779555"/>
            <a:ext cx="1594715" cy="234088"/>
          </a:xfrm>
          <a:prstGeom prst="rect">
            <a:avLst/>
          </a:prstGeom>
          <a:noFill/>
          <a:ln>
            <a:noFill/>
          </a:ln>
        </p:spPr>
        <p:txBody>
          <a:bodyPr wrap="square" lIns="0" tIns="0" rIns="0" bIns="0" rtlCol="0">
            <a:noAutofit/>
          </a:bodyPr>
          <a:lstStyle/>
          <a:p>
            <a:pPr algn="ctr"/>
            <a:r>
              <a:rPr lang="en-US" sz="900" dirty="0" smtClean="0"/>
              <a:t>Facilitator’s time blocking spreadsheet</a:t>
            </a:r>
          </a:p>
        </p:txBody>
      </p:sp>
      <p:sp>
        <p:nvSpPr>
          <p:cNvPr id="17" name="TextBox 16"/>
          <p:cNvSpPr txBox="1"/>
          <p:nvPr/>
        </p:nvSpPr>
        <p:spPr>
          <a:xfrm>
            <a:off x="811985" y="4162567"/>
            <a:ext cx="2004367" cy="270446"/>
          </a:xfrm>
          <a:prstGeom prst="rect">
            <a:avLst/>
          </a:prstGeom>
          <a:noFill/>
          <a:ln>
            <a:noFill/>
          </a:ln>
        </p:spPr>
        <p:txBody>
          <a:bodyPr wrap="square" lIns="0" tIns="0" rIns="0" bIns="0" rtlCol="0">
            <a:noAutofit/>
          </a:bodyPr>
          <a:lstStyle/>
          <a:p>
            <a:pPr algn="ctr"/>
            <a:r>
              <a:rPr lang="en-US" sz="1200" dirty="0" smtClean="0"/>
              <a:t>Participant Agenda</a:t>
            </a:r>
          </a:p>
        </p:txBody>
      </p:sp>
      <p:sp>
        <p:nvSpPr>
          <p:cNvPr id="20" name="Left Arrow 19"/>
          <p:cNvSpPr/>
          <p:nvPr/>
        </p:nvSpPr>
        <p:spPr>
          <a:xfrm rot="524772">
            <a:off x="3149221" y="1729979"/>
            <a:ext cx="548653" cy="407547"/>
          </a:xfrm>
          <a:prstGeom prst="leftArrow">
            <a:avLst>
              <a:gd name="adj1" fmla="val 41789"/>
              <a:gd name="adj2"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21" name="Left Arrow 20"/>
          <p:cNvSpPr/>
          <p:nvPr/>
        </p:nvSpPr>
        <p:spPr>
          <a:xfrm rot="20947091">
            <a:off x="3201609" y="2272904"/>
            <a:ext cx="548653" cy="407547"/>
          </a:xfrm>
          <a:prstGeom prst="leftArrow">
            <a:avLst>
              <a:gd name="adj1" fmla="val 41789"/>
              <a:gd name="adj2"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14" name="Rectangle 13"/>
          <p:cNvSpPr/>
          <p:nvPr/>
        </p:nvSpPr>
        <p:spPr>
          <a:xfrm>
            <a:off x="382137" y="4449170"/>
            <a:ext cx="8311487" cy="607326"/>
          </a:xfrm>
          <a:prstGeom prst="rect">
            <a:avLst/>
          </a:prstGeom>
          <a:solidFill>
            <a:schemeClr val="tx1">
              <a:lumMod val="65000"/>
              <a:lumOff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US" sz="1200" dirty="0" smtClean="0">
                <a:solidFill>
                  <a:schemeClr val="bg1"/>
                </a:solidFill>
                <a:latin typeface="Arial" pitchFamily="34" charset="0"/>
                <a:cs typeface="Arial" pitchFamily="34" charset="0"/>
              </a:rPr>
              <a:t> Our recommendation is to ‘Learn’ the methodology on day 1, and devote day 2 to Try it on your business</a:t>
            </a:r>
            <a:br>
              <a:rPr lang="en-US" sz="1200" dirty="0" smtClean="0">
                <a:solidFill>
                  <a:schemeClr val="bg1"/>
                </a:solidFill>
                <a:latin typeface="Arial" pitchFamily="34" charset="0"/>
                <a:cs typeface="Arial" pitchFamily="34" charset="0"/>
              </a:rPr>
            </a:br>
            <a:r>
              <a:rPr lang="en-US" sz="1200" dirty="0" smtClean="0">
                <a:solidFill>
                  <a:schemeClr val="bg1"/>
                </a:solidFill>
                <a:latin typeface="Arial" pitchFamily="34" charset="0"/>
                <a:cs typeface="Arial" pitchFamily="34" charset="0"/>
              </a:rPr>
              <a:t>  1) It takes time to both learn and integrate a new methodology.  Teams start day 2 refreshed and ready</a:t>
            </a:r>
          </a:p>
          <a:p>
            <a:pPr algn="l"/>
            <a:r>
              <a:rPr lang="en-US" sz="1200" dirty="0" smtClean="0">
                <a:solidFill>
                  <a:schemeClr val="bg1"/>
                </a:solidFill>
                <a:latin typeface="Arial" pitchFamily="34" charset="0"/>
                <a:cs typeface="Arial" pitchFamily="34" charset="0"/>
              </a:rPr>
              <a:t>  2) You’ll have a greater chance of developing actionable innovations if you have adequate time in a Try session</a:t>
            </a:r>
          </a:p>
        </p:txBody>
      </p:sp>
      <p:pic>
        <p:nvPicPr>
          <p:cNvPr id="1026" name="Picture 2"/>
          <p:cNvPicPr>
            <a:picLocks noChangeAspect="1" noChangeArrowheads="1"/>
          </p:cNvPicPr>
          <p:nvPr/>
        </p:nvPicPr>
        <p:blipFill>
          <a:blip r:embed="rId2" cstate="print"/>
          <a:srcRect/>
          <a:stretch>
            <a:fillRect/>
          </a:stretch>
        </p:blipFill>
        <p:spPr bwMode="auto">
          <a:xfrm>
            <a:off x="6771729" y="878680"/>
            <a:ext cx="2208498" cy="2786504"/>
          </a:xfrm>
          <a:prstGeom prst="rect">
            <a:avLst/>
          </a:prstGeom>
          <a:solidFill>
            <a:schemeClr val="bg1"/>
          </a:solidFill>
          <a:ln w="9525">
            <a:solidFill>
              <a:schemeClr val="tx1">
                <a:lumMod val="65000"/>
                <a:lumOff val="35000"/>
              </a:schemeClr>
            </a:solidFill>
            <a:miter lim="800000"/>
            <a:headEnd/>
            <a:tailEnd/>
          </a:ln>
          <a:effectLst>
            <a:outerShdw blurRad="50800" dist="38100" dir="5400000" algn="t" rotWithShape="0">
              <a:prstClr val="black">
                <a:alpha val="40000"/>
              </a:prstClr>
            </a:outerShdw>
          </a:effectLst>
        </p:spPr>
      </p:pic>
      <p:pic>
        <p:nvPicPr>
          <p:cNvPr id="16" name="Picture 3"/>
          <p:cNvPicPr>
            <a:picLocks noChangeAspect="1" noChangeArrowheads="1"/>
          </p:cNvPicPr>
          <p:nvPr/>
        </p:nvPicPr>
        <p:blipFill>
          <a:blip r:embed="rId3" cstate="print"/>
          <a:srcRect/>
          <a:stretch>
            <a:fillRect/>
          </a:stretch>
        </p:blipFill>
        <p:spPr bwMode="auto">
          <a:xfrm>
            <a:off x="561975" y="1178294"/>
            <a:ext cx="2442293" cy="2810073"/>
          </a:xfrm>
          <a:prstGeom prst="rect">
            <a:avLst/>
          </a:prstGeom>
          <a:noFill/>
          <a:ln w="9525">
            <a:no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80530" y="201079"/>
            <a:ext cx="7760269" cy="432259"/>
          </a:xfrm>
        </p:spPr>
        <p:txBody>
          <a:bodyPr/>
          <a:lstStyle/>
          <a:p>
            <a:r>
              <a:rPr lang="en-US" dirty="0" smtClean="0"/>
              <a:t>Plan Your Day - options</a:t>
            </a:r>
            <a:endParaRPr lang="en-US" dirty="0"/>
          </a:p>
        </p:txBody>
      </p:sp>
      <p:sp>
        <p:nvSpPr>
          <p:cNvPr id="3" name="Content Placeholder 2"/>
          <p:cNvSpPr>
            <a:spLocks noGrp="1"/>
          </p:cNvSpPr>
          <p:nvPr>
            <p:ph sz="half" idx="1"/>
          </p:nvPr>
        </p:nvSpPr>
        <p:spPr>
          <a:xfrm>
            <a:off x="453224" y="4500438"/>
            <a:ext cx="7718010" cy="508883"/>
          </a:xfrm>
          <a:solidFill>
            <a:schemeClr val="tx1">
              <a:lumMod val="65000"/>
              <a:lumOff val="35000"/>
            </a:schemeClr>
          </a:solidFill>
          <a:effectLst>
            <a:outerShdw blurRad="50800" dist="38100" dir="2700000" algn="tl" rotWithShape="0">
              <a:prstClr val="black">
                <a:alpha val="40000"/>
              </a:prstClr>
            </a:outerShdw>
          </a:effectLst>
        </p:spPr>
        <p:txBody>
          <a:bodyPr anchor="ctr"/>
          <a:lstStyle/>
          <a:p>
            <a:pPr marL="111125" indent="0">
              <a:buNone/>
            </a:pPr>
            <a:r>
              <a:rPr lang="en-US" sz="1200" dirty="0" smtClean="0">
                <a:solidFill>
                  <a:schemeClr val="bg1"/>
                </a:solidFill>
              </a:rPr>
              <a:t>Running a 1-day session will give participants a taste for journey mapping, but is less likely to yield actionable</a:t>
            </a:r>
            <a:br>
              <a:rPr lang="en-US" sz="1200" dirty="0" smtClean="0">
                <a:solidFill>
                  <a:schemeClr val="bg1"/>
                </a:solidFill>
              </a:rPr>
            </a:br>
            <a:r>
              <a:rPr lang="en-US" sz="1200" dirty="0" smtClean="0">
                <a:solidFill>
                  <a:schemeClr val="bg1"/>
                </a:solidFill>
              </a:rPr>
              <a:t>projects and will not fully prepare them to use journey mapping in their day to day work</a:t>
            </a:r>
            <a:endParaRPr lang="en-US" sz="1050" dirty="0" smtClean="0">
              <a:solidFill>
                <a:schemeClr val="bg1"/>
              </a:solidFill>
            </a:endParaRPr>
          </a:p>
        </p:txBody>
      </p:sp>
      <p:sp>
        <p:nvSpPr>
          <p:cNvPr id="4" name="Content Placeholder 3"/>
          <p:cNvSpPr>
            <a:spLocks noGrp="1"/>
          </p:cNvSpPr>
          <p:nvPr>
            <p:ph sz="half" idx="2"/>
          </p:nvPr>
        </p:nvSpPr>
        <p:spPr>
          <a:xfrm>
            <a:off x="1180531" y="658576"/>
            <a:ext cx="7766620" cy="318691"/>
          </a:xfrm>
        </p:spPr>
        <p:txBody>
          <a:bodyPr/>
          <a:lstStyle/>
          <a:p>
            <a:r>
              <a:rPr lang="en-US" dirty="0" smtClean="0"/>
              <a:t>Alternate time schedules for compressed Design sessions</a:t>
            </a:r>
            <a:endParaRPr lang="en-US" dirty="0"/>
          </a:p>
        </p:txBody>
      </p:sp>
      <p:sp>
        <p:nvSpPr>
          <p:cNvPr id="13" name="Rectangle 12"/>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pic>
        <p:nvPicPr>
          <p:cNvPr id="16" name="Picture 2"/>
          <p:cNvPicPr>
            <a:picLocks noChangeAspect="1" noChangeArrowheads="1"/>
          </p:cNvPicPr>
          <p:nvPr/>
        </p:nvPicPr>
        <p:blipFill>
          <a:blip r:embed="rId2" cstate="print"/>
          <a:srcRect/>
          <a:stretch>
            <a:fillRect/>
          </a:stretch>
        </p:blipFill>
        <p:spPr bwMode="auto">
          <a:xfrm>
            <a:off x="1193030" y="1745712"/>
            <a:ext cx="2242135" cy="2341205"/>
          </a:xfrm>
          <a:prstGeom prst="rect">
            <a:avLst/>
          </a:prstGeom>
          <a:noFill/>
          <a:ln w="9525">
            <a:noFill/>
            <a:miter lim="800000"/>
            <a:headEnd/>
            <a:tailEnd/>
          </a:ln>
          <a:effectLst>
            <a:outerShdw blurRad="50800" dist="38100" dir="5400000" algn="t" rotWithShape="0">
              <a:prstClr val="black">
                <a:alpha val="40000"/>
              </a:prstClr>
            </a:outerShdw>
          </a:effectLst>
        </p:spPr>
      </p:pic>
      <p:sp>
        <p:nvSpPr>
          <p:cNvPr id="17" name="TextBox 16"/>
          <p:cNvSpPr txBox="1"/>
          <p:nvPr/>
        </p:nvSpPr>
        <p:spPr>
          <a:xfrm>
            <a:off x="4732749" y="1286969"/>
            <a:ext cx="1719675" cy="235177"/>
          </a:xfrm>
          <a:prstGeom prst="rect">
            <a:avLst/>
          </a:prstGeom>
          <a:solidFill>
            <a:schemeClr val="bg1">
              <a:lumMod val="65000"/>
            </a:schemeClr>
          </a:solidFill>
          <a:ln>
            <a:noFill/>
          </a:ln>
          <a:effectLst>
            <a:outerShdw blurRad="50800" dist="38100" dir="5400000" algn="t" rotWithShape="0">
              <a:prstClr val="black">
                <a:alpha val="40000"/>
              </a:prstClr>
            </a:outerShdw>
          </a:effectLst>
        </p:spPr>
        <p:txBody>
          <a:bodyPr wrap="square" lIns="0" tIns="0" rIns="0" bIns="0" rtlCol="0">
            <a:noAutofit/>
          </a:bodyPr>
          <a:lstStyle/>
          <a:p>
            <a:pPr algn="ctr"/>
            <a:r>
              <a:rPr lang="en-US" sz="1200" dirty="0" smtClean="0">
                <a:solidFill>
                  <a:schemeClr val="bg1"/>
                </a:solidFill>
              </a:rPr>
              <a:t>1 ½ -Day</a:t>
            </a:r>
          </a:p>
        </p:txBody>
      </p:sp>
      <p:sp>
        <p:nvSpPr>
          <p:cNvPr id="8" name="TextBox 7"/>
          <p:cNvSpPr txBox="1"/>
          <p:nvPr/>
        </p:nvSpPr>
        <p:spPr>
          <a:xfrm>
            <a:off x="1444571" y="1339838"/>
            <a:ext cx="1719675" cy="235177"/>
          </a:xfrm>
          <a:prstGeom prst="rect">
            <a:avLst/>
          </a:prstGeom>
          <a:solidFill>
            <a:schemeClr val="bg1">
              <a:lumMod val="65000"/>
            </a:schemeClr>
          </a:solidFill>
          <a:ln>
            <a:noFill/>
          </a:ln>
          <a:effectLst>
            <a:outerShdw blurRad="50800" dist="38100" dir="5400000" algn="t" rotWithShape="0">
              <a:prstClr val="black">
                <a:alpha val="40000"/>
              </a:prstClr>
            </a:outerShdw>
          </a:effectLst>
        </p:spPr>
        <p:txBody>
          <a:bodyPr wrap="square" lIns="0" tIns="0" rIns="0" bIns="0" rtlCol="0">
            <a:noAutofit/>
          </a:bodyPr>
          <a:lstStyle/>
          <a:p>
            <a:pPr algn="ctr"/>
            <a:r>
              <a:rPr lang="en-US" sz="1200" dirty="0" smtClean="0">
                <a:solidFill>
                  <a:schemeClr val="bg1"/>
                </a:solidFill>
              </a:rPr>
              <a:t>1-Day</a:t>
            </a:r>
          </a:p>
        </p:txBody>
      </p:sp>
      <p:pic>
        <p:nvPicPr>
          <p:cNvPr id="1027" name="Picture 3"/>
          <p:cNvPicPr>
            <a:picLocks noChangeAspect="1" noChangeArrowheads="1"/>
          </p:cNvPicPr>
          <p:nvPr/>
        </p:nvPicPr>
        <p:blipFill>
          <a:blip r:embed="rId3" cstate="print"/>
          <a:srcRect/>
          <a:stretch>
            <a:fillRect/>
          </a:stretch>
        </p:blipFill>
        <p:spPr bwMode="auto">
          <a:xfrm>
            <a:off x="4499957" y="1692843"/>
            <a:ext cx="2234406" cy="2570881"/>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5" name="5-Point Star 14"/>
          <p:cNvSpPr/>
          <p:nvPr/>
        </p:nvSpPr>
        <p:spPr>
          <a:xfrm>
            <a:off x="6257202" y="1191911"/>
            <a:ext cx="445273" cy="445273"/>
          </a:xfrm>
          <a:prstGeom prst="star5">
            <a:avLst/>
          </a:prstGeom>
          <a:solidFill>
            <a:srgbClr val="FFFF00"/>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14" name="TextBox 13"/>
          <p:cNvSpPr txBox="1"/>
          <p:nvPr/>
        </p:nvSpPr>
        <p:spPr>
          <a:xfrm rot="1466746">
            <a:off x="6125380" y="1299909"/>
            <a:ext cx="1508231" cy="230299"/>
          </a:xfrm>
          <a:prstGeom prst="rect">
            <a:avLst/>
          </a:prstGeom>
          <a:noFill/>
          <a:ln>
            <a:noFill/>
          </a:ln>
        </p:spPr>
        <p:txBody>
          <a:bodyPr wrap="square" lIns="0" tIns="0" rIns="0" bIns="0" rtlCol="0">
            <a:noAutofit/>
          </a:bodyPr>
          <a:lstStyle/>
          <a:p>
            <a:pPr algn="ctr"/>
            <a:r>
              <a:rPr lang="en-US" sz="1200" dirty="0" smtClean="0">
                <a:latin typeface="Arial Black" pitchFamily="34" charset="0"/>
              </a:rPr>
              <a:t>Recommended</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380" y="201079"/>
            <a:ext cx="7776420" cy="432259"/>
          </a:xfrm>
        </p:spPr>
        <p:txBody>
          <a:bodyPr/>
          <a:lstStyle/>
          <a:p>
            <a:r>
              <a:rPr lang="en-US" dirty="0" smtClean="0"/>
              <a:t>Customize The PowerPoint Slides</a:t>
            </a:r>
            <a:endParaRPr lang="en-US" dirty="0"/>
          </a:p>
        </p:txBody>
      </p:sp>
      <p:sp>
        <p:nvSpPr>
          <p:cNvPr id="4" name="Content Placeholder 3"/>
          <p:cNvSpPr>
            <a:spLocks noGrp="1"/>
          </p:cNvSpPr>
          <p:nvPr>
            <p:ph sz="half" idx="1"/>
          </p:nvPr>
        </p:nvSpPr>
        <p:spPr>
          <a:xfrm>
            <a:off x="4778679" y="1058449"/>
            <a:ext cx="3955670" cy="3941148"/>
          </a:xfrm>
        </p:spPr>
        <p:txBody>
          <a:bodyPr/>
          <a:lstStyle/>
          <a:p>
            <a:r>
              <a:rPr lang="en-US" sz="1400" dirty="0" smtClean="0"/>
              <a:t>Customize our standard PPT presentation for your scenarios</a:t>
            </a:r>
          </a:p>
          <a:p>
            <a:r>
              <a:rPr lang="en-US" sz="1400" dirty="0" smtClean="0"/>
              <a:t>The areas we suggest you customize are:</a:t>
            </a:r>
          </a:p>
          <a:p>
            <a:pPr lvl="1"/>
            <a:r>
              <a:rPr lang="en-US" sz="1000" dirty="0" smtClean="0"/>
              <a:t>Lifecycle focus areas (slide 5)</a:t>
            </a:r>
          </a:p>
          <a:p>
            <a:pPr lvl="1"/>
            <a:r>
              <a:rPr lang="en-US" sz="1000" dirty="0" smtClean="0"/>
              <a:t>Personas (slide 6)</a:t>
            </a:r>
          </a:p>
          <a:p>
            <a:pPr lvl="1"/>
            <a:r>
              <a:rPr lang="en-US" sz="1000" dirty="0" smtClean="0"/>
              <a:t>Board #1-3 scaffolding  (slides 7-12)</a:t>
            </a:r>
          </a:p>
          <a:p>
            <a:pPr lvl="1"/>
            <a:r>
              <a:rPr lang="en-US" sz="1000" dirty="0" smtClean="0"/>
              <a:t>Slides that have post-its</a:t>
            </a:r>
            <a:r>
              <a:rPr lang="en-US" sz="700" dirty="0" smtClean="0"/>
              <a:t>®</a:t>
            </a:r>
            <a:r>
              <a:rPr lang="en-US" sz="1000" dirty="0" smtClean="0"/>
              <a:t> with examples:</a:t>
            </a:r>
          </a:p>
          <a:p>
            <a:pPr lvl="2"/>
            <a:r>
              <a:rPr lang="en-US" sz="800" dirty="0" smtClean="0"/>
              <a:t>On-stage people &amp; things (slide 16)</a:t>
            </a:r>
          </a:p>
          <a:p>
            <a:pPr lvl="2"/>
            <a:r>
              <a:rPr lang="en-US" sz="800" dirty="0" smtClean="0"/>
              <a:t>Back stage people &amp; things (19)</a:t>
            </a:r>
          </a:p>
          <a:p>
            <a:pPr lvl="2"/>
            <a:r>
              <a:rPr lang="en-US" sz="800" dirty="0" smtClean="0"/>
              <a:t>Attitudes (18, 22, 23)</a:t>
            </a:r>
          </a:p>
          <a:p>
            <a:pPr lvl="2"/>
            <a:r>
              <a:rPr lang="en-US" sz="800" dirty="0" smtClean="0"/>
              <a:t>Impact metrics (25)</a:t>
            </a:r>
          </a:p>
          <a:p>
            <a:pPr lvl="2"/>
            <a:r>
              <a:rPr lang="en-US" sz="800" dirty="0" smtClean="0"/>
              <a:t>Needs (28, 33)</a:t>
            </a:r>
          </a:p>
          <a:p>
            <a:pPr lvl="2"/>
            <a:r>
              <a:rPr lang="en-US" sz="800" dirty="0" smtClean="0"/>
              <a:t>Roles &amp; Processes (30, 34)</a:t>
            </a:r>
          </a:p>
          <a:p>
            <a:pPr lvl="2"/>
            <a:r>
              <a:rPr lang="en-US" sz="800" dirty="0" smtClean="0"/>
              <a:t>Innovations (38, 40)</a:t>
            </a:r>
          </a:p>
          <a:p>
            <a:pPr lvl="2"/>
            <a:r>
              <a:rPr lang="en-US" sz="800" dirty="0" smtClean="0"/>
              <a:t>New Attitudes &amp; Behaviors (42)</a:t>
            </a:r>
          </a:p>
          <a:p>
            <a:pPr lvl="1"/>
            <a:r>
              <a:rPr lang="en-US" sz="1000" dirty="0" smtClean="0"/>
              <a:t>CX Design Canvas – both the customer and brand sections on the left side need to be filled in with your brand information and the persona you’re working with</a:t>
            </a:r>
          </a:p>
          <a:p>
            <a:r>
              <a:rPr lang="en-US" sz="1400" dirty="0" smtClean="0"/>
              <a:t>“Design” PowerPoint Slides: </a:t>
            </a:r>
            <a:r>
              <a:rPr lang="en-US" sz="1000" dirty="0" smtClean="0">
                <a:hlinkClick r:id="rId2"/>
              </a:rPr>
              <a:t>www.designingcx.com</a:t>
            </a:r>
            <a:r>
              <a:rPr lang="en-US" sz="1000" dirty="0" smtClean="0"/>
              <a:t>  </a:t>
            </a:r>
            <a:endParaRPr lang="en-US" sz="1400" dirty="0" smtClean="0"/>
          </a:p>
          <a:p>
            <a:pPr lvl="2"/>
            <a:endParaRPr lang="en-US" sz="800" dirty="0"/>
          </a:p>
        </p:txBody>
      </p:sp>
      <p:sp>
        <p:nvSpPr>
          <p:cNvPr id="3" name="Rectangle 2"/>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pic>
        <p:nvPicPr>
          <p:cNvPr id="3078" name="Picture 6"/>
          <p:cNvPicPr>
            <a:picLocks noChangeAspect="1" noChangeArrowheads="1"/>
          </p:cNvPicPr>
          <p:nvPr/>
        </p:nvPicPr>
        <p:blipFill>
          <a:blip r:embed="rId3" cstate="print"/>
          <a:srcRect/>
          <a:stretch>
            <a:fillRect/>
          </a:stretch>
        </p:blipFill>
        <p:spPr bwMode="auto">
          <a:xfrm rot="464112">
            <a:off x="2632089" y="3611367"/>
            <a:ext cx="1528763" cy="873272"/>
          </a:xfrm>
          <a:prstGeom prst="rect">
            <a:avLst/>
          </a:prstGeom>
          <a:noFill/>
          <a:ln w="6350">
            <a:solidFill>
              <a:schemeClr val="bg1">
                <a:lumMod val="50000"/>
              </a:schemeClr>
            </a:solidFill>
            <a:miter lim="800000"/>
            <a:headEnd/>
            <a:tailEnd/>
          </a:ln>
          <a:effectLst>
            <a:outerShdw blurRad="50800" dist="38100" dir="5400000" algn="t" rotWithShape="0">
              <a:prstClr val="black">
                <a:alpha val="40000"/>
              </a:prstClr>
            </a:outerShdw>
          </a:effectLst>
        </p:spPr>
      </p:pic>
      <p:pic>
        <p:nvPicPr>
          <p:cNvPr id="3079" name="Picture 7"/>
          <p:cNvPicPr>
            <a:picLocks noChangeAspect="1" noChangeArrowheads="1"/>
          </p:cNvPicPr>
          <p:nvPr/>
        </p:nvPicPr>
        <p:blipFill>
          <a:blip r:embed="rId4" cstate="print"/>
          <a:srcRect/>
          <a:stretch>
            <a:fillRect/>
          </a:stretch>
        </p:blipFill>
        <p:spPr bwMode="auto">
          <a:xfrm rot="21225398">
            <a:off x="2682071" y="2786037"/>
            <a:ext cx="1521619" cy="871538"/>
          </a:xfrm>
          <a:prstGeom prst="rect">
            <a:avLst/>
          </a:prstGeom>
          <a:noFill/>
          <a:ln w="6350">
            <a:solidFill>
              <a:schemeClr val="bg1">
                <a:lumMod val="50000"/>
              </a:schemeClr>
            </a:solidFill>
            <a:miter lim="800000"/>
            <a:headEnd/>
            <a:tailEnd/>
          </a:ln>
          <a:effectLst>
            <a:outerShdw blurRad="50800" dist="38100" dir="5400000" algn="t" rotWithShape="0">
              <a:prstClr val="black">
                <a:alpha val="40000"/>
              </a:prstClr>
            </a:outerShdw>
          </a:effectLst>
        </p:spPr>
      </p:pic>
      <p:pic>
        <p:nvPicPr>
          <p:cNvPr id="3077" name="Picture 5"/>
          <p:cNvPicPr>
            <a:picLocks noChangeAspect="1" noChangeArrowheads="1"/>
          </p:cNvPicPr>
          <p:nvPr/>
        </p:nvPicPr>
        <p:blipFill>
          <a:blip r:embed="rId5" cstate="print"/>
          <a:srcRect/>
          <a:stretch>
            <a:fillRect/>
          </a:stretch>
        </p:blipFill>
        <p:spPr bwMode="auto">
          <a:xfrm rot="528175">
            <a:off x="2657649" y="2040239"/>
            <a:ext cx="1514475" cy="864394"/>
          </a:xfrm>
          <a:prstGeom prst="rect">
            <a:avLst/>
          </a:prstGeom>
          <a:noFill/>
          <a:ln w="6350">
            <a:solidFill>
              <a:schemeClr val="bg1">
                <a:lumMod val="50000"/>
              </a:schemeClr>
            </a:solidFill>
            <a:miter lim="800000"/>
            <a:headEnd/>
            <a:tailEnd/>
          </a:ln>
          <a:effectLst>
            <a:outerShdw blurRad="50800" dist="38100" dir="5400000" algn="t" rotWithShape="0">
              <a:prstClr val="black">
                <a:alpha val="40000"/>
              </a:prstClr>
            </a:outerShdw>
          </a:effectLst>
        </p:spPr>
      </p:pic>
      <p:pic>
        <p:nvPicPr>
          <p:cNvPr id="3076" name="Picture 4"/>
          <p:cNvPicPr>
            <a:picLocks noChangeAspect="1" noChangeArrowheads="1"/>
          </p:cNvPicPr>
          <p:nvPr/>
        </p:nvPicPr>
        <p:blipFill>
          <a:blip r:embed="rId6" cstate="print"/>
          <a:srcRect/>
          <a:stretch>
            <a:fillRect/>
          </a:stretch>
        </p:blipFill>
        <p:spPr bwMode="auto">
          <a:xfrm rot="21041502">
            <a:off x="2491222" y="1354452"/>
            <a:ext cx="1528763" cy="864394"/>
          </a:xfrm>
          <a:prstGeom prst="rect">
            <a:avLst/>
          </a:prstGeom>
          <a:noFill/>
          <a:ln w="6350">
            <a:solidFill>
              <a:schemeClr val="bg1">
                <a:lumMod val="50000"/>
              </a:schemeClr>
            </a:solidFill>
            <a:miter lim="800000"/>
            <a:headEnd/>
            <a:tailEnd/>
          </a:ln>
          <a:effectLst>
            <a:outerShdw blurRad="50800" dist="38100" dir="5400000" algn="t" rotWithShape="0">
              <a:prstClr val="black">
                <a:alpha val="40000"/>
              </a:prstClr>
            </a:outerShdw>
          </a:effectLst>
        </p:spPr>
      </p:pic>
      <p:pic>
        <p:nvPicPr>
          <p:cNvPr id="3081" name="Picture 9"/>
          <p:cNvPicPr>
            <a:picLocks noChangeAspect="1" noChangeArrowheads="1"/>
          </p:cNvPicPr>
          <p:nvPr/>
        </p:nvPicPr>
        <p:blipFill>
          <a:blip r:embed="rId7" cstate="print"/>
          <a:srcRect/>
          <a:stretch>
            <a:fillRect/>
          </a:stretch>
        </p:blipFill>
        <p:spPr bwMode="auto">
          <a:xfrm rot="554563">
            <a:off x="484681" y="3223051"/>
            <a:ext cx="1685925" cy="957263"/>
          </a:xfrm>
          <a:prstGeom prst="rect">
            <a:avLst/>
          </a:prstGeom>
          <a:noFill/>
          <a:ln w="6350">
            <a:solidFill>
              <a:schemeClr val="bg1">
                <a:lumMod val="50000"/>
              </a:schemeClr>
            </a:solidFill>
            <a:miter lim="800000"/>
            <a:headEnd/>
            <a:tailEnd/>
          </a:ln>
          <a:effectLst>
            <a:outerShdw blurRad="50800" dist="38100" dir="5400000" algn="t" rotWithShape="0">
              <a:prstClr val="black">
                <a:alpha val="40000"/>
              </a:prstClr>
            </a:outerShdw>
          </a:effectLst>
        </p:spPr>
      </p:pic>
      <p:pic>
        <p:nvPicPr>
          <p:cNvPr id="3075" name="Picture 3"/>
          <p:cNvPicPr>
            <a:picLocks noChangeAspect="1" noChangeArrowheads="1"/>
          </p:cNvPicPr>
          <p:nvPr/>
        </p:nvPicPr>
        <p:blipFill>
          <a:blip r:embed="rId8" cstate="print"/>
          <a:srcRect/>
          <a:stretch>
            <a:fillRect/>
          </a:stretch>
        </p:blipFill>
        <p:spPr bwMode="auto">
          <a:xfrm>
            <a:off x="649129" y="2736482"/>
            <a:ext cx="1528763" cy="861227"/>
          </a:xfrm>
          <a:prstGeom prst="rect">
            <a:avLst/>
          </a:prstGeom>
          <a:noFill/>
          <a:ln w="6350">
            <a:solidFill>
              <a:schemeClr val="bg1">
                <a:lumMod val="50000"/>
              </a:schemeClr>
            </a:solidFill>
            <a:miter lim="800000"/>
            <a:headEnd/>
            <a:tailEnd/>
          </a:ln>
          <a:effectLst>
            <a:outerShdw blurRad="50800" dist="38100" dir="5400000" algn="t" rotWithShape="0">
              <a:prstClr val="black">
                <a:alpha val="40000"/>
              </a:prstClr>
            </a:outerShdw>
          </a:effectLst>
        </p:spPr>
      </p:pic>
      <p:pic>
        <p:nvPicPr>
          <p:cNvPr id="3074" name="Picture 2"/>
          <p:cNvPicPr>
            <a:picLocks noChangeAspect="1" noChangeArrowheads="1"/>
          </p:cNvPicPr>
          <p:nvPr/>
        </p:nvPicPr>
        <p:blipFill>
          <a:blip r:embed="rId9" cstate="print"/>
          <a:srcRect/>
          <a:stretch>
            <a:fillRect/>
          </a:stretch>
        </p:blipFill>
        <p:spPr bwMode="auto">
          <a:xfrm rot="21259121">
            <a:off x="579234" y="2139518"/>
            <a:ext cx="1500188" cy="878681"/>
          </a:xfrm>
          <a:prstGeom prst="rect">
            <a:avLst/>
          </a:prstGeom>
          <a:noFill/>
          <a:ln w="6350">
            <a:solidFill>
              <a:schemeClr val="bg1">
                <a:lumMod val="50000"/>
              </a:schemeClr>
            </a:solidFill>
            <a:miter lim="800000"/>
            <a:headEnd/>
            <a:tailEnd/>
          </a:ln>
          <a:effectLst>
            <a:outerShdw blurRad="50800" dist="38100" dir="5400000" algn="t" rotWithShape="0">
              <a:prstClr val="black">
                <a:alpha val="40000"/>
              </a:prstClr>
            </a:outerShdw>
          </a:effectLst>
        </p:spPr>
      </p:pic>
      <p:pic>
        <p:nvPicPr>
          <p:cNvPr id="3080" name="Picture 8"/>
          <p:cNvPicPr>
            <a:picLocks noChangeAspect="1" noChangeArrowheads="1"/>
          </p:cNvPicPr>
          <p:nvPr/>
        </p:nvPicPr>
        <p:blipFill>
          <a:blip r:embed="rId10" cstate="print"/>
          <a:srcRect/>
          <a:stretch>
            <a:fillRect/>
          </a:stretch>
        </p:blipFill>
        <p:spPr bwMode="auto">
          <a:xfrm rot="20128701">
            <a:off x="367055" y="1579062"/>
            <a:ext cx="1521331" cy="865238"/>
          </a:xfrm>
          <a:prstGeom prst="rect">
            <a:avLst/>
          </a:prstGeom>
          <a:noFill/>
          <a:ln w="6350">
            <a:solidFill>
              <a:schemeClr val="bg1">
                <a:lumMod val="50000"/>
              </a:schemeClr>
            </a:solidFill>
            <a:miter lim="800000"/>
            <a:headEnd/>
            <a:tailEnd/>
          </a:ln>
          <a:effectLst>
            <a:outerShdw blurRad="50800" dist="38100" dir="5400000" algn="t" rotWithShape="0">
              <a:prstClr val="black">
                <a:alpha val="40000"/>
              </a:prstClr>
            </a:outerShdw>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87474" y="201079"/>
            <a:ext cx="7653325" cy="432259"/>
          </a:xfrm>
        </p:spPr>
        <p:txBody>
          <a:bodyPr/>
          <a:lstStyle/>
          <a:p>
            <a:r>
              <a:rPr lang="en-US" dirty="0" smtClean="0"/>
              <a:t>Preparation Checklist</a:t>
            </a:r>
            <a:endParaRPr lang="en-US" dirty="0"/>
          </a:p>
        </p:txBody>
      </p:sp>
      <p:sp>
        <p:nvSpPr>
          <p:cNvPr id="4" name="Content Placeholder 3"/>
          <p:cNvSpPr>
            <a:spLocks noGrp="1"/>
          </p:cNvSpPr>
          <p:nvPr>
            <p:ph sz="half" idx="1"/>
          </p:nvPr>
        </p:nvSpPr>
        <p:spPr>
          <a:xfrm>
            <a:off x="808038" y="1089330"/>
            <a:ext cx="7910512" cy="3885006"/>
          </a:xfrm>
        </p:spPr>
        <p:txBody>
          <a:bodyPr/>
          <a:lstStyle/>
          <a:p>
            <a:pPr>
              <a:buFont typeface="Wingdings" pitchFamily="2" charset="2"/>
              <a:buChar char="q"/>
            </a:pPr>
            <a:r>
              <a:rPr lang="en-US" sz="1800" dirty="0" smtClean="0"/>
              <a:t>  Create persona(s)</a:t>
            </a:r>
          </a:p>
          <a:p>
            <a:pPr>
              <a:buFont typeface="Wingdings" pitchFamily="2" charset="2"/>
              <a:buChar char="q"/>
            </a:pPr>
            <a:r>
              <a:rPr lang="en-US" sz="1800" dirty="0" smtClean="0"/>
              <a:t>  Select portions of the lifecycle for each board</a:t>
            </a:r>
          </a:p>
          <a:p>
            <a:pPr>
              <a:buFont typeface="Wingdings" pitchFamily="2" charset="2"/>
              <a:buChar char="q"/>
            </a:pPr>
            <a:r>
              <a:rPr lang="en-US" sz="1800" dirty="0" smtClean="0"/>
              <a:t>  Create scaffolding for action line </a:t>
            </a:r>
            <a:r>
              <a:rPr lang="en-US" sz="1400" dirty="0" smtClean="0"/>
              <a:t>(or create complete line)</a:t>
            </a:r>
          </a:p>
          <a:p>
            <a:pPr>
              <a:buFont typeface="Wingdings" pitchFamily="2" charset="2"/>
              <a:buChar char="q"/>
            </a:pPr>
            <a:r>
              <a:rPr lang="en-US" sz="1800" dirty="0" smtClean="0"/>
              <a:t>  Select Impact Metrics</a:t>
            </a:r>
          </a:p>
          <a:p>
            <a:pPr>
              <a:buFont typeface="Wingdings" pitchFamily="2" charset="2"/>
              <a:buChar char="q"/>
            </a:pPr>
            <a:r>
              <a:rPr lang="en-US" sz="1800" dirty="0" smtClean="0"/>
              <a:t>  Document Brand Attributes</a:t>
            </a:r>
            <a:endParaRPr lang="en-US" dirty="0" smtClean="0"/>
          </a:p>
          <a:p>
            <a:pPr>
              <a:buFont typeface="Wingdings" pitchFamily="2" charset="2"/>
              <a:buChar char="q"/>
            </a:pPr>
            <a:r>
              <a:rPr lang="en-US" sz="1800" dirty="0" smtClean="0"/>
              <a:t>  Select 12-18 participants</a:t>
            </a:r>
          </a:p>
          <a:p>
            <a:pPr>
              <a:buFont typeface="Wingdings" pitchFamily="2" charset="2"/>
              <a:buChar char="q"/>
            </a:pPr>
            <a:r>
              <a:rPr lang="en-US" sz="1800" dirty="0" smtClean="0"/>
              <a:t>  Enlist 3 coaches</a:t>
            </a:r>
          </a:p>
          <a:p>
            <a:pPr>
              <a:buFont typeface="Wingdings" pitchFamily="2" charset="2"/>
              <a:buChar char="q"/>
            </a:pPr>
            <a:r>
              <a:rPr lang="en-US" sz="1800" dirty="0" smtClean="0"/>
              <a:t>  Get materials ready</a:t>
            </a:r>
            <a:r>
              <a:rPr lang="en-US" sz="1400" dirty="0" smtClean="0"/>
              <a:t> (Boards/Posters, supplies, materials)</a:t>
            </a:r>
            <a:endParaRPr lang="en-US" sz="1800" dirty="0" smtClean="0"/>
          </a:p>
          <a:p>
            <a:pPr>
              <a:buFont typeface="Wingdings" pitchFamily="2" charset="2"/>
              <a:buChar char="q"/>
            </a:pPr>
            <a:r>
              <a:rPr lang="en-US" sz="1800" dirty="0" smtClean="0"/>
              <a:t>  Finalize your agenda &amp; time blocking  </a:t>
            </a:r>
          </a:p>
          <a:p>
            <a:pPr>
              <a:buFont typeface="Wingdings" pitchFamily="2" charset="2"/>
              <a:buChar char="q"/>
            </a:pPr>
            <a:r>
              <a:rPr lang="en-US" sz="1800" dirty="0" smtClean="0"/>
              <a:t>  Customize the presentation slides</a:t>
            </a:r>
          </a:p>
          <a:p>
            <a:pPr>
              <a:buFont typeface="Wingdings" pitchFamily="2" charset="2"/>
              <a:buChar char="q"/>
            </a:pPr>
            <a:r>
              <a:rPr lang="en-US" sz="1800" dirty="0" smtClean="0"/>
              <a:t>  Meet with your coaches beforehand</a:t>
            </a:r>
            <a:endParaRPr lang="en-US" sz="1800" dirty="0"/>
          </a:p>
        </p:txBody>
      </p:sp>
      <p:sp>
        <p:nvSpPr>
          <p:cNvPr id="5" name="Content Placeholder 4"/>
          <p:cNvSpPr>
            <a:spLocks noGrp="1"/>
          </p:cNvSpPr>
          <p:nvPr>
            <p:ph sz="half" idx="2"/>
          </p:nvPr>
        </p:nvSpPr>
        <p:spPr>
          <a:xfrm>
            <a:off x="1280159" y="658576"/>
            <a:ext cx="7681621" cy="318691"/>
          </a:xfrm>
        </p:spPr>
        <p:txBody>
          <a:bodyPr/>
          <a:lstStyle/>
          <a:p>
            <a:r>
              <a:rPr lang="en-US" dirty="0" smtClean="0"/>
              <a:t>Make sure you are ready to go…</a:t>
            </a:r>
            <a:endParaRPr lang="en-US" dirty="0"/>
          </a:p>
        </p:txBody>
      </p:sp>
      <p:sp>
        <p:nvSpPr>
          <p:cNvPr id="3" name="Rectangle 2"/>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pic>
        <p:nvPicPr>
          <p:cNvPr id="24578" name="Picture 2" descr="http://www.geekserv.net/wp-content/uploads/2014/02/red-check-mark.jpg"/>
          <p:cNvPicPr>
            <a:picLocks noChangeAspect="1" noChangeArrowheads="1"/>
          </p:cNvPicPr>
          <p:nvPr/>
        </p:nvPicPr>
        <p:blipFill>
          <a:blip r:embed="rId2" cstate="print"/>
          <a:srcRect/>
          <a:stretch>
            <a:fillRect/>
          </a:stretch>
        </p:blipFill>
        <p:spPr bwMode="auto">
          <a:xfrm>
            <a:off x="5769694" y="100790"/>
            <a:ext cx="1169727" cy="935782"/>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1405899" y="2307420"/>
            <a:ext cx="3935578" cy="355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457200" marR="0" lvl="0" indent="-457200" algn="l" defTabSz="914400" rtl="0" eaLnBrk="0" fontAlgn="base" latinLnBrk="0" hangingPunct="0">
              <a:lnSpc>
                <a:spcPct val="200000"/>
              </a:lnSpc>
              <a:spcBef>
                <a:spcPts val="600"/>
              </a:spcBef>
              <a:spcAft>
                <a:spcPts val="600"/>
              </a:spcAft>
              <a:buClr>
                <a:schemeClr val="tx2"/>
              </a:buClr>
              <a:buSzTx/>
              <a:buFont typeface="Arial" pitchFamily="34" charset="0"/>
              <a:buNone/>
              <a:tabLst/>
              <a:defRPr/>
            </a:pPr>
            <a:r>
              <a:rPr kumimoji="0" lang="en-US" sz="1200" b="0" i="0" u="none" strike="noStrike" kern="1200" cap="none" spc="0" normalizeH="0" baseline="0" noProof="0" dirty="0" smtClean="0">
                <a:ln>
                  <a:noFill/>
                </a:ln>
                <a:solidFill>
                  <a:schemeClr val="bg1">
                    <a:lumMod val="65000"/>
                  </a:schemeClr>
                </a:solidFill>
                <a:effectLst/>
                <a:uLnTx/>
                <a:uFillTx/>
                <a:latin typeface="Arial" pitchFamily="34" charset="0"/>
                <a:ea typeface="ＭＳ Ｐゴシック" pitchFamily="127" charset="-128"/>
                <a:cs typeface="ＭＳ Ｐゴシック" pitchFamily="127" charset="-128"/>
              </a:rPr>
              <a:t>Goals &amp; overview</a:t>
            </a:r>
          </a:p>
        </p:txBody>
      </p:sp>
      <p:sp>
        <p:nvSpPr>
          <p:cNvPr id="6" name="Rectangle 5"/>
          <p:cNvSpPr/>
          <p:nvPr/>
        </p:nvSpPr>
        <p:spPr>
          <a:xfrm>
            <a:off x="901531" y="2367006"/>
            <a:ext cx="274320" cy="274320"/>
          </a:xfrm>
          <a:prstGeom prst="rect">
            <a:avLst/>
          </a:prstGeom>
          <a:solidFill>
            <a:schemeClr val="bg1"/>
          </a:solidFill>
          <a:ln w="28575">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smtClean="0">
                <a:solidFill>
                  <a:schemeClr val="bg1">
                    <a:lumMod val="65000"/>
                  </a:schemeClr>
                </a:solidFill>
                <a:latin typeface="Arial Black" pitchFamily="34" charset="0"/>
                <a:cs typeface="Arial" pitchFamily="34" charset="0"/>
              </a:rPr>
              <a:t>1</a:t>
            </a:r>
          </a:p>
        </p:txBody>
      </p:sp>
      <p:sp>
        <p:nvSpPr>
          <p:cNvPr id="8" name="Rectangle 7"/>
          <p:cNvSpPr/>
          <p:nvPr/>
        </p:nvSpPr>
        <p:spPr>
          <a:xfrm>
            <a:off x="901531" y="3897378"/>
            <a:ext cx="274320" cy="274320"/>
          </a:xfrm>
          <a:prstGeom prst="rect">
            <a:avLst/>
          </a:prstGeom>
          <a:solidFill>
            <a:schemeClr val="bg1"/>
          </a:solidFill>
          <a:ln w="28575">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smtClean="0">
                <a:solidFill>
                  <a:schemeClr val="bg1">
                    <a:lumMod val="65000"/>
                  </a:schemeClr>
                </a:solidFill>
                <a:latin typeface="Arial Black" pitchFamily="34" charset="0"/>
                <a:cs typeface="Arial" pitchFamily="34" charset="0"/>
              </a:rPr>
              <a:t>4</a:t>
            </a:r>
          </a:p>
        </p:txBody>
      </p:sp>
      <p:sp>
        <p:nvSpPr>
          <p:cNvPr id="9" name="Rectangle 8"/>
          <p:cNvSpPr/>
          <p:nvPr/>
        </p:nvSpPr>
        <p:spPr>
          <a:xfrm>
            <a:off x="901531" y="2754482"/>
            <a:ext cx="274320" cy="274320"/>
          </a:xfrm>
          <a:prstGeom prst="rect">
            <a:avLst/>
          </a:prstGeom>
          <a:solidFill>
            <a:schemeClr val="bg1"/>
          </a:solidFill>
          <a:ln w="28575">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smtClean="0">
                <a:solidFill>
                  <a:schemeClr val="bg1">
                    <a:lumMod val="65000"/>
                  </a:schemeClr>
                </a:solidFill>
                <a:latin typeface="Arial Black" pitchFamily="34" charset="0"/>
                <a:cs typeface="Arial" pitchFamily="34" charset="0"/>
              </a:rPr>
              <a:t>2</a:t>
            </a:r>
          </a:p>
        </p:txBody>
      </p:sp>
      <p:sp>
        <p:nvSpPr>
          <p:cNvPr id="2" name="Title 1"/>
          <p:cNvSpPr>
            <a:spLocks noGrp="1"/>
          </p:cNvSpPr>
          <p:nvPr>
            <p:ph type="title"/>
          </p:nvPr>
        </p:nvSpPr>
        <p:spPr>
          <a:xfrm>
            <a:off x="1535373" y="3304979"/>
            <a:ext cx="6959740" cy="1021953"/>
          </a:xfrm>
        </p:spPr>
        <p:txBody>
          <a:bodyPr/>
          <a:lstStyle/>
          <a:p>
            <a:r>
              <a:rPr lang="en-US" dirty="0" smtClean="0"/>
              <a:t>Running your session</a:t>
            </a:r>
            <a:endParaRPr lang="en-US" dirty="0"/>
          </a:p>
        </p:txBody>
      </p:sp>
      <p:sp>
        <p:nvSpPr>
          <p:cNvPr id="4" name="Rectangle 3"/>
          <p:cNvSpPr/>
          <p:nvPr/>
        </p:nvSpPr>
        <p:spPr>
          <a:xfrm>
            <a:off x="747216" y="3145809"/>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3</a:t>
            </a:r>
          </a:p>
        </p:txBody>
      </p:sp>
      <p:sp>
        <p:nvSpPr>
          <p:cNvPr id="10" name="Rectangle 9"/>
          <p:cNvSpPr/>
          <p:nvPr/>
        </p:nvSpPr>
        <p:spPr>
          <a:xfrm>
            <a:off x="1310802" y="3763075"/>
            <a:ext cx="1369286" cy="404406"/>
          </a:xfrm>
          <a:prstGeom prst="rect">
            <a:avLst/>
          </a:prstGeom>
        </p:spPr>
        <p:txBody>
          <a:bodyPr wrap="none">
            <a:spAutoFit/>
          </a:bodyPr>
          <a:lstStyle/>
          <a:p>
            <a:pPr marL="457200" lvl="0" indent="-457200" eaLnBrk="0" hangingPunct="0">
              <a:lnSpc>
                <a:spcPct val="200000"/>
              </a:lnSpc>
              <a:spcBef>
                <a:spcPts val="1800"/>
              </a:spcBef>
              <a:spcAft>
                <a:spcPts val="600"/>
              </a:spcAft>
              <a:buClr>
                <a:schemeClr val="tx2"/>
              </a:buClr>
              <a:defRPr/>
            </a:pPr>
            <a:r>
              <a:rPr lang="en-US" sz="1200" dirty="0" smtClean="0">
                <a:solidFill>
                  <a:schemeClr val="bg1">
                    <a:lumMod val="65000"/>
                  </a:schemeClr>
                </a:solidFill>
                <a:ea typeface="ＭＳ Ｐゴシック" pitchFamily="127" charset="-128"/>
                <a:cs typeface="ＭＳ Ｐゴシック" pitchFamily="127" charset="-128"/>
              </a:rPr>
              <a:t>Sample Materials</a:t>
            </a:r>
          </a:p>
        </p:txBody>
      </p:sp>
      <p:sp>
        <p:nvSpPr>
          <p:cNvPr id="11" name="Rectangle 10"/>
          <p:cNvSpPr/>
          <p:nvPr/>
        </p:nvSpPr>
        <p:spPr>
          <a:xfrm>
            <a:off x="1318115" y="2621941"/>
            <a:ext cx="1975221" cy="461665"/>
          </a:xfrm>
          <a:prstGeom prst="rect">
            <a:avLst/>
          </a:prstGeom>
        </p:spPr>
        <p:txBody>
          <a:bodyPr wrap="none">
            <a:spAutoFit/>
          </a:bodyPr>
          <a:lstStyle/>
          <a:p>
            <a:pPr marL="457200" lvl="0" indent="-457200" eaLnBrk="0" hangingPunct="0">
              <a:lnSpc>
                <a:spcPct val="200000"/>
              </a:lnSpc>
              <a:spcBef>
                <a:spcPts val="600"/>
              </a:spcBef>
              <a:spcAft>
                <a:spcPts val="600"/>
              </a:spcAft>
              <a:buClr>
                <a:schemeClr val="tx2"/>
              </a:buClr>
              <a:defRPr/>
            </a:pPr>
            <a:r>
              <a:rPr lang="en-US" sz="1200" dirty="0" smtClean="0">
                <a:solidFill>
                  <a:schemeClr val="bg1">
                    <a:lumMod val="65000"/>
                  </a:schemeClr>
                </a:solidFill>
                <a:ea typeface="ＭＳ Ｐゴシック" pitchFamily="127" charset="-128"/>
                <a:cs typeface="ＭＳ Ｐゴシック" pitchFamily="127" charset="-128"/>
              </a:rPr>
              <a:t>Preparing for your session</a:t>
            </a:r>
            <a:endParaRPr lang="en-US" sz="1200" dirty="0">
              <a:solidFill>
                <a:schemeClr val="bg1">
                  <a:lumMod val="65000"/>
                </a:schemeClr>
              </a:solidFill>
              <a:ea typeface="ＭＳ Ｐゴシック" pitchFamily="127" charset="-128"/>
              <a:cs typeface="ＭＳ Ｐゴシック" pitchFamily="127" charset="-128"/>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2394" y="201079"/>
            <a:ext cx="7788405" cy="432259"/>
          </a:xfrm>
        </p:spPr>
        <p:txBody>
          <a:bodyPr/>
          <a:lstStyle/>
          <a:p>
            <a:r>
              <a:rPr lang="en-US" dirty="0" smtClean="0"/>
              <a:t>Kicking It Off</a:t>
            </a:r>
            <a:endParaRPr lang="en-US" dirty="0"/>
          </a:p>
        </p:txBody>
      </p:sp>
      <p:sp>
        <p:nvSpPr>
          <p:cNvPr id="3" name="Content Placeholder 2"/>
          <p:cNvSpPr>
            <a:spLocks noGrp="1"/>
          </p:cNvSpPr>
          <p:nvPr>
            <p:ph sz="half" idx="1"/>
          </p:nvPr>
        </p:nvSpPr>
        <p:spPr>
          <a:xfrm>
            <a:off x="808038" y="1308970"/>
            <a:ext cx="3682543" cy="3152433"/>
          </a:xfrm>
        </p:spPr>
        <p:txBody>
          <a:bodyPr/>
          <a:lstStyle/>
          <a:p>
            <a:r>
              <a:rPr lang="en-US" sz="1600" dirty="0" smtClean="0"/>
              <a:t>Lay the foundation by explaining why you’re teaching the methodology first, then trying it on your business next</a:t>
            </a:r>
          </a:p>
          <a:p>
            <a:r>
              <a:rPr lang="en-US" sz="1600" dirty="0" smtClean="0"/>
              <a:t>Explain the overall goal of driving customer centric transformation and the Learn, Try, Apply model</a:t>
            </a:r>
          </a:p>
          <a:p>
            <a:r>
              <a:rPr lang="en-US" sz="1600" dirty="0" smtClean="0"/>
              <a:t>Select teams for the boards that might not usually work together</a:t>
            </a:r>
          </a:p>
          <a:p>
            <a:r>
              <a:rPr lang="en-US" sz="1600" dirty="0" smtClean="0"/>
              <a:t>Try to keep the energy level up, and make it fun for the participants</a:t>
            </a:r>
          </a:p>
          <a:p>
            <a:endParaRPr lang="en-US" sz="1600" dirty="0" smtClean="0"/>
          </a:p>
          <a:p>
            <a:endParaRPr lang="en-US" sz="1600" dirty="0"/>
          </a:p>
        </p:txBody>
      </p:sp>
      <p:sp>
        <p:nvSpPr>
          <p:cNvPr id="4" name="Content Placeholder 3"/>
          <p:cNvSpPr>
            <a:spLocks noGrp="1"/>
          </p:cNvSpPr>
          <p:nvPr>
            <p:ph sz="half" idx="2"/>
          </p:nvPr>
        </p:nvSpPr>
        <p:spPr>
          <a:xfrm>
            <a:off x="1152395" y="658576"/>
            <a:ext cx="7794756" cy="318691"/>
          </a:xfrm>
        </p:spPr>
        <p:txBody>
          <a:bodyPr/>
          <a:lstStyle/>
          <a:p>
            <a:r>
              <a:rPr lang="en-US" dirty="0" smtClean="0"/>
              <a:t>Setting expectations for the day</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5299430" y="1152382"/>
            <a:ext cx="3024115" cy="3157739"/>
          </a:xfrm>
          <a:prstGeom prst="rect">
            <a:avLst/>
          </a:prstGeom>
          <a:noFill/>
          <a:ln w="9525">
            <a:noFill/>
            <a:miter lim="800000"/>
            <a:headEnd/>
            <a:tailEnd/>
          </a:ln>
          <a:effectLst>
            <a:outerShdw blurRad="50800" dist="38100" dir="5400000" algn="t" rotWithShape="0">
              <a:prstClr val="black">
                <a:alpha val="40000"/>
              </a:prstClr>
            </a:outerShdw>
          </a:effectLst>
        </p:spPr>
      </p:pic>
      <p:sp>
        <p:nvSpPr>
          <p:cNvPr id="6" name="Rectangle 5"/>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3</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972" y="201079"/>
            <a:ext cx="7750827" cy="432259"/>
          </a:xfrm>
        </p:spPr>
        <p:txBody>
          <a:bodyPr/>
          <a:lstStyle/>
          <a:p>
            <a:r>
              <a:rPr lang="en-US" dirty="0" smtClean="0"/>
              <a:t>Run The “Learn” Jen &amp; </a:t>
            </a:r>
            <a:r>
              <a:rPr lang="en-US" dirty="0" err="1" smtClean="0"/>
              <a:t>ZoomGo</a:t>
            </a:r>
            <a:r>
              <a:rPr lang="en-US" dirty="0" smtClean="0"/>
              <a:t> Story</a:t>
            </a:r>
            <a:endParaRPr lang="en-US" dirty="0"/>
          </a:p>
        </p:txBody>
      </p:sp>
      <p:sp>
        <p:nvSpPr>
          <p:cNvPr id="4" name="Content Placeholder 3"/>
          <p:cNvSpPr>
            <a:spLocks noGrp="1"/>
          </p:cNvSpPr>
          <p:nvPr>
            <p:ph sz="half" idx="1"/>
          </p:nvPr>
        </p:nvSpPr>
        <p:spPr/>
        <p:txBody>
          <a:bodyPr/>
          <a:lstStyle/>
          <a:p>
            <a:r>
              <a:rPr lang="en-US" sz="2000" dirty="0" smtClean="0"/>
              <a:t>Teach the methodology &amp; encourage customer empathy</a:t>
            </a:r>
          </a:p>
        </p:txBody>
      </p:sp>
      <p:sp>
        <p:nvSpPr>
          <p:cNvPr id="5" name="Content Placeholder 4"/>
          <p:cNvSpPr>
            <a:spLocks noGrp="1"/>
          </p:cNvSpPr>
          <p:nvPr>
            <p:ph sz="half" idx="2"/>
          </p:nvPr>
        </p:nvSpPr>
        <p:spPr>
          <a:xfrm>
            <a:off x="1202499" y="658576"/>
            <a:ext cx="7744652" cy="318691"/>
          </a:xfrm>
        </p:spPr>
        <p:txBody>
          <a:bodyPr/>
          <a:lstStyle/>
          <a:p>
            <a:r>
              <a:rPr lang="en-US" dirty="0" smtClean="0"/>
              <a:t>Focus on helping everyone get solid on the methodology</a:t>
            </a:r>
            <a:endParaRPr lang="en-US" dirty="0"/>
          </a:p>
        </p:txBody>
      </p:sp>
      <p:sp>
        <p:nvSpPr>
          <p:cNvPr id="3" name="Rectangle 2"/>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3</a:t>
            </a:r>
          </a:p>
        </p:txBody>
      </p:sp>
      <p:pic>
        <p:nvPicPr>
          <p:cNvPr id="77832" name="Picture 8"/>
          <p:cNvPicPr>
            <a:picLocks noChangeAspect="1" noChangeArrowheads="1"/>
          </p:cNvPicPr>
          <p:nvPr/>
        </p:nvPicPr>
        <p:blipFill>
          <a:blip r:embed="rId2" cstate="print"/>
          <a:srcRect/>
          <a:stretch>
            <a:fillRect/>
          </a:stretch>
        </p:blipFill>
        <p:spPr bwMode="auto">
          <a:xfrm rot="223756">
            <a:off x="3743408" y="3740864"/>
            <a:ext cx="2009775" cy="1143000"/>
          </a:xfrm>
          <a:prstGeom prst="rect">
            <a:avLst/>
          </a:prstGeom>
          <a:noFill/>
          <a:ln w="9525">
            <a:solidFill>
              <a:schemeClr val="bg1">
                <a:lumMod val="75000"/>
              </a:schemeClr>
            </a:solidFill>
            <a:miter lim="800000"/>
            <a:headEnd/>
            <a:tailEnd/>
          </a:ln>
          <a:effectLst>
            <a:outerShdw blurRad="50800" dist="38100" dir="8100000" algn="tr" rotWithShape="0">
              <a:prstClr val="black">
                <a:alpha val="40000"/>
              </a:prstClr>
            </a:outerShdw>
          </a:effectLst>
        </p:spPr>
      </p:pic>
      <p:pic>
        <p:nvPicPr>
          <p:cNvPr id="77831" name="Picture 7"/>
          <p:cNvPicPr>
            <a:picLocks noChangeAspect="1" noChangeArrowheads="1"/>
          </p:cNvPicPr>
          <p:nvPr/>
        </p:nvPicPr>
        <p:blipFill>
          <a:blip r:embed="rId3" cstate="print"/>
          <a:srcRect/>
          <a:stretch>
            <a:fillRect/>
          </a:stretch>
        </p:blipFill>
        <p:spPr bwMode="auto">
          <a:xfrm rot="21146326">
            <a:off x="3420745" y="2890069"/>
            <a:ext cx="2038350" cy="1143000"/>
          </a:xfrm>
          <a:prstGeom prst="rect">
            <a:avLst/>
          </a:prstGeom>
          <a:noFill/>
          <a:ln w="9525">
            <a:solidFill>
              <a:schemeClr val="bg1">
                <a:lumMod val="75000"/>
              </a:schemeClr>
            </a:solidFill>
            <a:miter lim="800000"/>
            <a:headEnd/>
            <a:tailEnd/>
          </a:ln>
          <a:effectLst>
            <a:outerShdw blurRad="50800" dist="38100" dir="8100000" algn="tr" rotWithShape="0">
              <a:prstClr val="black">
                <a:alpha val="40000"/>
              </a:prstClr>
            </a:outerShdw>
          </a:effectLst>
        </p:spPr>
      </p:pic>
      <p:pic>
        <p:nvPicPr>
          <p:cNvPr id="77830" name="Picture 6"/>
          <p:cNvPicPr>
            <a:picLocks noChangeAspect="1" noChangeArrowheads="1"/>
          </p:cNvPicPr>
          <p:nvPr/>
        </p:nvPicPr>
        <p:blipFill>
          <a:blip r:embed="rId4" cstate="print"/>
          <a:srcRect/>
          <a:stretch>
            <a:fillRect/>
          </a:stretch>
        </p:blipFill>
        <p:spPr bwMode="auto">
          <a:xfrm>
            <a:off x="3054264" y="1922604"/>
            <a:ext cx="2019300" cy="1152525"/>
          </a:xfrm>
          <a:prstGeom prst="rect">
            <a:avLst/>
          </a:prstGeom>
          <a:noFill/>
          <a:ln w="9525">
            <a:solidFill>
              <a:schemeClr val="bg1">
                <a:lumMod val="75000"/>
              </a:schemeClr>
            </a:solidFill>
            <a:miter lim="800000"/>
            <a:headEnd/>
            <a:tailEnd/>
          </a:ln>
          <a:effectLst>
            <a:outerShdw blurRad="50800" dist="38100" dir="8100000" algn="tr" rotWithShape="0">
              <a:prstClr val="black">
                <a:alpha val="40000"/>
              </a:prstClr>
            </a:outerShdw>
          </a:effectLst>
        </p:spPr>
      </p:pic>
      <p:pic>
        <p:nvPicPr>
          <p:cNvPr id="77834" name="Picture 10"/>
          <p:cNvPicPr>
            <a:picLocks noChangeAspect="1" noChangeArrowheads="1"/>
          </p:cNvPicPr>
          <p:nvPr/>
        </p:nvPicPr>
        <p:blipFill>
          <a:blip r:embed="rId5" cstate="print"/>
          <a:srcRect/>
          <a:stretch>
            <a:fillRect/>
          </a:stretch>
        </p:blipFill>
        <p:spPr bwMode="auto">
          <a:xfrm rot="183612">
            <a:off x="6662572" y="3826227"/>
            <a:ext cx="2028825" cy="1152525"/>
          </a:xfrm>
          <a:prstGeom prst="rect">
            <a:avLst/>
          </a:prstGeom>
          <a:noFill/>
          <a:ln w="9525">
            <a:solidFill>
              <a:schemeClr val="bg1">
                <a:lumMod val="75000"/>
              </a:schemeClr>
            </a:solidFill>
            <a:miter lim="800000"/>
            <a:headEnd/>
            <a:tailEnd/>
          </a:ln>
          <a:effectLst>
            <a:outerShdw blurRad="50800" dist="38100" dir="8100000" algn="tr" rotWithShape="0">
              <a:prstClr val="black">
                <a:alpha val="40000"/>
              </a:prstClr>
            </a:outerShdw>
          </a:effectLst>
        </p:spPr>
      </p:pic>
      <p:pic>
        <p:nvPicPr>
          <p:cNvPr id="77836" name="Picture 12"/>
          <p:cNvPicPr>
            <a:picLocks noChangeAspect="1" noChangeArrowheads="1"/>
          </p:cNvPicPr>
          <p:nvPr/>
        </p:nvPicPr>
        <p:blipFill>
          <a:blip r:embed="rId6" cstate="print"/>
          <a:srcRect/>
          <a:stretch>
            <a:fillRect/>
          </a:stretch>
        </p:blipFill>
        <p:spPr bwMode="auto">
          <a:xfrm>
            <a:off x="6520719" y="3563876"/>
            <a:ext cx="2028825" cy="1143000"/>
          </a:xfrm>
          <a:prstGeom prst="rect">
            <a:avLst/>
          </a:prstGeom>
          <a:noFill/>
          <a:ln w="9525">
            <a:solidFill>
              <a:schemeClr val="bg1">
                <a:lumMod val="75000"/>
              </a:schemeClr>
            </a:solidFill>
            <a:miter lim="800000"/>
            <a:headEnd/>
            <a:tailEnd/>
          </a:ln>
          <a:effectLst>
            <a:outerShdw blurRad="50800" dist="38100" dir="8100000" algn="tr" rotWithShape="0">
              <a:prstClr val="black">
                <a:alpha val="40000"/>
              </a:prstClr>
            </a:outerShdw>
          </a:effectLst>
        </p:spPr>
      </p:pic>
      <p:pic>
        <p:nvPicPr>
          <p:cNvPr id="77835" name="Picture 11"/>
          <p:cNvPicPr>
            <a:picLocks noChangeAspect="1" noChangeArrowheads="1"/>
          </p:cNvPicPr>
          <p:nvPr/>
        </p:nvPicPr>
        <p:blipFill>
          <a:blip r:embed="rId7" cstate="print"/>
          <a:srcRect/>
          <a:stretch>
            <a:fillRect/>
          </a:stretch>
        </p:blipFill>
        <p:spPr bwMode="auto">
          <a:xfrm rot="21256137">
            <a:off x="6191393" y="2779870"/>
            <a:ext cx="2028825" cy="1171575"/>
          </a:xfrm>
          <a:prstGeom prst="rect">
            <a:avLst/>
          </a:prstGeom>
          <a:noFill/>
          <a:ln w="9525">
            <a:solidFill>
              <a:schemeClr val="bg1">
                <a:lumMod val="75000"/>
              </a:schemeClr>
            </a:solidFill>
            <a:miter lim="800000"/>
            <a:headEnd/>
            <a:tailEnd/>
          </a:ln>
          <a:effectLst>
            <a:outerShdw blurRad="50800" dist="38100" dir="8100000" algn="tr" rotWithShape="0">
              <a:prstClr val="black">
                <a:alpha val="40000"/>
              </a:prstClr>
            </a:outerShdw>
          </a:effectLst>
        </p:spPr>
      </p:pic>
      <p:pic>
        <p:nvPicPr>
          <p:cNvPr id="77833" name="Picture 9"/>
          <p:cNvPicPr>
            <a:picLocks noChangeAspect="1" noChangeArrowheads="1"/>
          </p:cNvPicPr>
          <p:nvPr/>
        </p:nvPicPr>
        <p:blipFill>
          <a:blip r:embed="rId8" cstate="print"/>
          <a:srcRect/>
          <a:stretch>
            <a:fillRect/>
          </a:stretch>
        </p:blipFill>
        <p:spPr bwMode="auto">
          <a:xfrm>
            <a:off x="5834881" y="1958783"/>
            <a:ext cx="2026020" cy="1147111"/>
          </a:xfrm>
          <a:prstGeom prst="rect">
            <a:avLst/>
          </a:prstGeom>
          <a:noFill/>
          <a:ln w="9525">
            <a:solidFill>
              <a:schemeClr val="bg1">
                <a:lumMod val="75000"/>
              </a:schemeClr>
            </a:solidFill>
            <a:miter lim="800000"/>
            <a:headEnd/>
            <a:tailEnd/>
          </a:ln>
          <a:effectLst>
            <a:outerShdw blurRad="50800" dist="38100" dir="8100000" algn="tr" rotWithShape="0">
              <a:prstClr val="black">
                <a:alpha val="40000"/>
              </a:prstClr>
            </a:outerShdw>
          </a:effectLst>
        </p:spPr>
      </p:pic>
      <p:pic>
        <p:nvPicPr>
          <p:cNvPr id="77829" name="Picture 5"/>
          <p:cNvPicPr>
            <a:picLocks noChangeAspect="1" noChangeArrowheads="1"/>
          </p:cNvPicPr>
          <p:nvPr/>
        </p:nvPicPr>
        <p:blipFill>
          <a:blip r:embed="rId9" cstate="print"/>
          <a:srcRect b="2077"/>
          <a:stretch>
            <a:fillRect/>
          </a:stretch>
        </p:blipFill>
        <p:spPr bwMode="auto">
          <a:xfrm>
            <a:off x="931746" y="3786932"/>
            <a:ext cx="2019300" cy="1156569"/>
          </a:xfrm>
          <a:prstGeom prst="rect">
            <a:avLst/>
          </a:prstGeom>
          <a:noFill/>
          <a:ln w="9525">
            <a:solidFill>
              <a:schemeClr val="bg1">
                <a:lumMod val="75000"/>
              </a:schemeClr>
            </a:solidFill>
            <a:miter lim="800000"/>
            <a:headEnd/>
            <a:tailEnd/>
          </a:ln>
          <a:effectLst>
            <a:outerShdw blurRad="50800" dist="38100" dir="8100000" algn="tr" rotWithShape="0">
              <a:prstClr val="black">
                <a:alpha val="40000"/>
              </a:prstClr>
            </a:outerShdw>
          </a:effectLst>
        </p:spPr>
      </p:pic>
      <p:pic>
        <p:nvPicPr>
          <p:cNvPr id="77827" name="Picture 3"/>
          <p:cNvPicPr>
            <a:picLocks noChangeAspect="1" noChangeArrowheads="1"/>
          </p:cNvPicPr>
          <p:nvPr/>
        </p:nvPicPr>
        <p:blipFill>
          <a:blip r:embed="rId10" cstate="print"/>
          <a:srcRect/>
          <a:stretch>
            <a:fillRect/>
          </a:stretch>
        </p:blipFill>
        <p:spPr bwMode="auto">
          <a:xfrm rot="203288">
            <a:off x="693998" y="2831113"/>
            <a:ext cx="2000250" cy="1143000"/>
          </a:xfrm>
          <a:prstGeom prst="rect">
            <a:avLst/>
          </a:prstGeom>
          <a:noFill/>
          <a:ln w="9525">
            <a:solidFill>
              <a:schemeClr val="bg1">
                <a:lumMod val="75000"/>
              </a:schemeClr>
            </a:solidFill>
            <a:miter lim="800000"/>
            <a:headEnd/>
            <a:tailEnd/>
          </a:ln>
          <a:effectLst>
            <a:outerShdw blurRad="50800" dist="38100" dir="8100000" algn="tr" rotWithShape="0">
              <a:prstClr val="black">
                <a:alpha val="40000"/>
              </a:prstClr>
            </a:outerShdw>
          </a:effectLst>
        </p:spPr>
      </p:pic>
      <p:pic>
        <p:nvPicPr>
          <p:cNvPr id="77828" name="Picture 4"/>
          <p:cNvPicPr>
            <a:picLocks noChangeAspect="1" noChangeArrowheads="1"/>
          </p:cNvPicPr>
          <p:nvPr/>
        </p:nvPicPr>
        <p:blipFill>
          <a:blip r:embed="rId11" cstate="print"/>
          <a:srcRect/>
          <a:stretch>
            <a:fillRect/>
          </a:stretch>
        </p:blipFill>
        <p:spPr bwMode="auto">
          <a:xfrm rot="21272312">
            <a:off x="311138" y="2131907"/>
            <a:ext cx="2028825" cy="1152525"/>
          </a:xfrm>
          <a:prstGeom prst="rect">
            <a:avLst/>
          </a:prstGeom>
          <a:noFill/>
          <a:ln w="9525">
            <a:solidFill>
              <a:schemeClr val="bg1">
                <a:lumMod val="75000"/>
              </a:schemeClr>
            </a:solid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972" y="201079"/>
            <a:ext cx="7750827" cy="432259"/>
          </a:xfrm>
        </p:spPr>
        <p:txBody>
          <a:bodyPr/>
          <a:lstStyle/>
          <a:p>
            <a:r>
              <a:rPr lang="en-US" dirty="0" smtClean="0"/>
              <a:t>Run the “Design” Activity</a:t>
            </a:r>
            <a:endParaRPr lang="en-US" dirty="0"/>
          </a:p>
        </p:txBody>
      </p:sp>
      <p:sp>
        <p:nvSpPr>
          <p:cNvPr id="4" name="Content Placeholder 3"/>
          <p:cNvSpPr>
            <a:spLocks noGrp="1"/>
          </p:cNvSpPr>
          <p:nvPr>
            <p:ph sz="half" idx="1"/>
          </p:nvPr>
        </p:nvSpPr>
        <p:spPr>
          <a:xfrm>
            <a:off x="4960126" y="1164166"/>
            <a:ext cx="3758423" cy="3297237"/>
          </a:xfrm>
        </p:spPr>
        <p:txBody>
          <a:bodyPr/>
          <a:lstStyle/>
          <a:p>
            <a:r>
              <a:rPr lang="en-US" sz="1800" dirty="0" smtClean="0"/>
              <a:t>Use your customized PPT and the Excel time blocking to guide you</a:t>
            </a:r>
          </a:p>
          <a:p>
            <a:r>
              <a:rPr lang="en-US" sz="1800" dirty="0" smtClean="0"/>
              <a:t>Creating the behavior line will be the most important and difficult part of the day</a:t>
            </a:r>
          </a:p>
          <a:p>
            <a:r>
              <a:rPr lang="en-US" sz="1800" dirty="0" smtClean="0"/>
              <a:t>Keep things moving, work to keep things in synch across the 3 groups</a:t>
            </a:r>
            <a:endParaRPr lang="en-US" sz="1800" dirty="0"/>
          </a:p>
        </p:txBody>
      </p:sp>
      <p:sp>
        <p:nvSpPr>
          <p:cNvPr id="5" name="Content Placeholder 4"/>
          <p:cNvSpPr>
            <a:spLocks noGrp="1"/>
          </p:cNvSpPr>
          <p:nvPr>
            <p:ph sz="half" idx="2"/>
          </p:nvPr>
        </p:nvSpPr>
        <p:spPr>
          <a:xfrm>
            <a:off x="1202499" y="658576"/>
            <a:ext cx="7744652" cy="318691"/>
          </a:xfrm>
        </p:spPr>
        <p:txBody>
          <a:bodyPr/>
          <a:lstStyle/>
          <a:p>
            <a:r>
              <a:rPr lang="en-US" dirty="0" smtClean="0"/>
              <a:t>Prove that Journey Mapping will work on your business</a:t>
            </a:r>
            <a:endParaRPr lang="en-US" dirty="0"/>
          </a:p>
        </p:txBody>
      </p:sp>
      <p:sp>
        <p:nvSpPr>
          <p:cNvPr id="3" name="Rectangle 2"/>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3</a:t>
            </a:r>
          </a:p>
        </p:txBody>
      </p:sp>
      <p:pic>
        <p:nvPicPr>
          <p:cNvPr id="6" name="Picture 6"/>
          <p:cNvPicPr>
            <a:picLocks noChangeAspect="1" noChangeArrowheads="1"/>
          </p:cNvPicPr>
          <p:nvPr/>
        </p:nvPicPr>
        <p:blipFill>
          <a:blip r:embed="rId2" cstate="print"/>
          <a:srcRect/>
          <a:stretch>
            <a:fillRect/>
          </a:stretch>
        </p:blipFill>
        <p:spPr bwMode="auto">
          <a:xfrm rot="464112">
            <a:off x="2632089" y="3611367"/>
            <a:ext cx="1528763" cy="873272"/>
          </a:xfrm>
          <a:prstGeom prst="rect">
            <a:avLst/>
          </a:prstGeom>
          <a:noFill/>
          <a:ln w="6350">
            <a:solidFill>
              <a:schemeClr val="bg1">
                <a:lumMod val="50000"/>
              </a:schemeClr>
            </a:solidFill>
            <a:miter lim="800000"/>
            <a:headEnd/>
            <a:tailEnd/>
          </a:ln>
          <a:effectLst>
            <a:outerShdw blurRad="50800" dist="38100" dir="5400000" algn="t" rotWithShape="0">
              <a:prstClr val="black">
                <a:alpha val="40000"/>
              </a:prstClr>
            </a:outerShdw>
          </a:effectLst>
        </p:spPr>
      </p:pic>
      <p:pic>
        <p:nvPicPr>
          <p:cNvPr id="7" name="Picture 7"/>
          <p:cNvPicPr>
            <a:picLocks noChangeAspect="1" noChangeArrowheads="1"/>
          </p:cNvPicPr>
          <p:nvPr/>
        </p:nvPicPr>
        <p:blipFill>
          <a:blip r:embed="rId3" cstate="print"/>
          <a:srcRect/>
          <a:stretch>
            <a:fillRect/>
          </a:stretch>
        </p:blipFill>
        <p:spPr bwMode="auto">
          <a:xfrm rot="21225398">
            <a:off x="2682071" y="2786037"/>
            <a:ext cx="1521619" cy="871538"/>
          </a:xfrm>
          <a:prstGeom prst="rect">
            <a:avLst/>
          </a:prstGeom>
          <a:noFill/>
          <a:ln w="6350">
            <a:solidFill>
              <a:schemeClr val="bg1">
                <a:lumMod val="50000"/>
              </a:schemeClr>
            </a:solidFill>
            <a:miter lim="800000"/>
            <a:headEnd/>
            <a:tailEnd/>
          </a:ln>
          <a:effectLst>
            <a:outerShdw blurRad="50800" dist="38100" dir="5400000" algn="t" rotWithShape="0">
              <a:prstClr val="black">
                <a:alpha val="40000"/>
              </a:prstClr>
            </a:outerShdw>
          </a:effectLst>
        </p:spPr>
      </p:pic>
      <p:pic>
        <p:nvPicPr>
          <p:cNvPr id="8" name="Picture 5"/>
          <p:cNvPicPr>
            <a:picLocks noChangeAspect="1" noChangeArrowheads="1"/>
          </p:cNvPicPr>
          <p:nvPr/>
        </p:nvPicPr>
        <p:blipFill>
          <a:blip r:embed="rId4" cstate="print"/>
          <a:srcRect/>
          <a:stretch>
            <a:fillRect/>
          </a:stretch>
        </p:blipFill>
        <p:spPr bwMode="auto">
          <a:xfrm rot="528175">
            <a:off x="2657649" y="2040239"/>
            <a:ext cx="1514475" cy="864394"/>
          </a:xfrm>
          <a:prstGeom prst="rect">
            <a:avLst/>
          </a:prstGeom>
          <a:noFill/>
          <a:ln w="6350">
            <a:solidFill>
              <a:schemeClr val="bg1">
                <a:lumMod val="50000"/>
              </a:schemeClr>
            </a:solidFill>
            <a:miter lim="800000"/>
            <a:headEnd/>
            <a:tailEnd/>
          </a:ln>
          <a:effectLst>
            <a:outerShdw blurRad="50800" dist="38100" dir="5400000" algn="t" rotWithShape="0">
              <a:prstClr val="black">
                <a:alpha val="40000"/>
              </a:prstClr>
            </a:outerShdw>
          </a:effectLst>
        </p:spPr>
      </p:pic>
      <p:pic>
        <p:nvPicPr>
          <p:cNvPr id="9" name="Picture 4"/>
          <p:cNvPicPr>
            <a:picLocks noChangeAspect="1" noChangeArrowheads="1"/>
          </p:cNvPicPr>
          <p:nvPr/>
        </p:nvPicPr>
        <p:blipFill>
          <a:blip r:embed="rId5" cstate="print"/>
          <a:srcRect/>
          <a:stretch>
            <a:fillRect/>
          </a:stretch>
        </p:blipFill>
        <p:spPr bwMode="auto">
          <a:xfrm rot="21041502">
            <a:off x="2491222" y="1354452"/>
            <a:ext cx="1528763" cy="864394"/>
          </a:xfrm>
          <a:prstGeom prst="rect">
            <a:avLst/>
          </a:prstGeom>
          <a:noFill/>
          <a:ln w="6350">
            <a:solidFill>
              <a:schemeClr val="bg1">
                <a:lumMod val="50000"/>
              </a:schemeClr>
            </a:solidFill>
            <a:miter lim="800000"/>
            <a:headEnd/>
            <a:tailEnd/>
          </a:ln>
          <a:effectLst>
            <a:outerShdw blurRad="50800" dist="38100" dir="5400000" algn="t" rotWithShape="0">
              <a:prstClr val="black">
                <a:alpha val="40000"/>
              </a:prstClr>
            </a:outerShdw>
          </a:effectLst>
        </p:spPr>
      </p:pic>
      <p:pic>
        <p:nvPicPr>
          <p:cNvPr id="10" name="Picture 9"/>
          <p:cNvPicPr>
            <a:picLocks noChangeAspect="1" noChangeArrowheads="1"/>
          </p:cNvPicPr>
          <p:nvPr/>
        </p:nvPicPr>
        <p:blipFill>
          <a:blip r:embed="rId6" cstate="print"/>
          <a:srcRect/>
          <a:stretch>
            <a:fillRect/>
          </a:stretch>
        </p:blipFill>
        <p:spPr bwMode="auto">
          <a:xfrm rot="554563">
            <a:off x="484681" y="3223051"/>
            <a:ext cx="1685925" cy="957263"/>
          </a:xfrm>
          <a:prstGeom prst="rect">
            <a:avLst/>
          </a:prstGeom>
          <a:noFill/>
          <a:ln w="6350">
            <a:solidFill>
              <a:schemeClr val="bg1">
                <a:lumMod val="50000"/>
              </a:schemeClr>
            </a:solidFill>
            <a:miter lim="800000"/>
            <a:headEnd/>
            <a:tailEnd/>
          </a:ln>
          <a:effectLst>
            <a:outerShdw blurRad="50800" dist="38100" dir="5400000" algn="t" rotWithShape="0">
              <a:prstClr val="black">
                <a:alpha val="40000"/>
              </a:prstClr>
            </a:outerShdw>
          </a:effectLst>
        </p:spPr>
      </p:pic>
      <p:pic>
        <p:nvPicPr>
          <p:cNvPr id="11" name="Picture 3"/>
          <p:cNvPicPr>
            <a:picLocks noChangeAspect="1" noChangeArrowheads="1"/>
          </p:cNvPicPr>
          <p:nvPr/>
        </p:nvPicPr>
        <p:blipFill>
          <a:blip r:embed="rId7" cstate="print"/>
          <a:srcRect/>
          <a:stretch>
            <a:fillRect/>
          </a:stretch>
        </p:blipFill>
        <p:spPr bwMode="auto">
          <a:xfrm>
            <a:off x="649129" y="2736482"/>
            <a:ext cx="1528763" cy="861227"/>
          </a:xfrm>
          <a:prstGeom prst="rect">
            <a:avLst/>
          </a:prstGeom>
          <a:noFill/>
          <a:ln w="6350">
            <a:solidFill>
              <a:schemeClr val="bg1">
                <a:lumMod val="50000"/>
              </a:schemeClr>
            </a:solidFill>
            <a:miter lim="800000"/>
            <a:headEnd/>
            <a:tailEnd/>
          </a:ln>
          <a:effectLst>
            <a:outerShdw blurRad="50800" dist="38100" dir="5400000" algn="t" rotWithShape="0">
              <a:prstClr val="black">
                <a:alpha val="40000"/>
              </a:prstClr>
            </a:outerShdw>
          </a:effectLst>
        </p:spPr>
      </p:pic>
      <p:pic>
        <p:nvPicPr>
          <p:cNvPr id="12" name="Picture 2"/>
          <p:cNvPicPr>
            <a:picLocks noChangeAspect="1" noChangeArrowheads="1"/>
          </p:cNvPicPr>
          <p:nvPr/>
        </p:nvPicPr>
        <p:blipFill>
          <a:blip r:embed="rId8" cstate="print"/>
          <a:srcRect/>
          <a:stretch>
            <a:fillRect/>
          </a:stretch>
        </p:blipFill>
        <p:spPr bwMode="auto">
          <a:xfrm rot="21259121">
            <a:off x="579234" y="2139518"/>
            <a:ext cx="1500188" cy="878681"/>
          </a:xfrm>
          <a:prstGeom prst="rect">
            <a:avLst/>
          </a:prstGeom>
          <a:noFill/>
          <a:ln w="6350">
            <a:solidFill>
              <a:schemeClr val="bg1">
                <a:lumMod val="50000"/>
              </a:schemeClr>
            </a:solidFill>
            <a:miter lim="800000"/>
            <a:headEnd/>
            <a:tailEnd/>
          </a:ln>
          <a:effectLst>
            <a:outerShdw blurRad="50800" dist="38100" dir="5400000" algn="t" rotWithShape="0">
              <a:prstClr val="black">
                <a:alpha val="40000"/>
              </a:prstClr>
            </a:outerShdw>
          </a:effectLst>
        </p:spPr>
      </p:pic>
      <p:pic>
        <p:nvPicPr>
          <p:cNvPr id="13" name="Picture 8"/>
          <p:cNvPicPr>
            <a:picLocks noChangeAspect="1" noChangeArrowheads="1"/>
          </p:cNvPicPr>
          <p:nvPr/>
        </p:nvPicPr>
        <p:blipFill>
          <a:blip r:embed="rId9" cstate="print"/>
          <a:srcRect/>
          <a:stretch>
            <a:fillRect/>
          </a:stretch>
        </p:blipFill>
        <p:spPr bwMode="auto">
          <a:xfrm rot="20128701">
            <a:off x="367055" y="1579062"/>
            <a:ext cx="1521331" cy="865238"/>
          </a:xfrm>
          <a:prstGeom prst="rect">
            <a:avLst/>
          </a:prstGeom>
          <a:noFill/>
          <a:ln w="6350">
            <a:solidFill>
              <a:schemeClr val="bg1">
                <a:lumMod val="50000"/>
              </a:schemeClr>
            </a:solidFill>
            <a:miter lim="800000"/>
            <a:headEnd/>
            <a:tailEnd/>
          </a:ln>
          <a:effectLst>
            <a:outerShdw blurRad="50800" dist="38100" dir="5400000" algn="t" rotWithShape="0">
              <a:prstClr val="black">
                <a:alpha val="40000"/>
              </a:prstClr>
            </a:outerShd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373" y="3304979"/>
            <a:ext cx="6959740" cy="1021953"/>
          </a:xfrm>
        </p:spPr>
        <p:txBody>
          <a:bodyPr/>
          <a:lstStyle/>
          <a:p>
            <a:r>
              <a:rPr lang="en-US" dirty="0" smtClean="0"/>
              <a:t>Goals &amp; overview</a:t>
            </a:r>
            <a:endParaRPr lang="en-US" dirty="0"/>
          </a:p>
        </p:txBody>
      </p:sp>
      <p:sp>
        <p:nvSpPr>
          <p:cNvPr id="3" name="Text Placeholder 2"/>
          <p:cNvSpPr>
            <a:spLocks noGrp="1"/>
          </p:cNvSpPr>
          <p:nvPr>
            <p:ph type="body" idx="1"/>
          </p:nvPr>
        </p:nvSpPr>
        <p:spPr/>
        <p:txBody>
          <a:bodyPr/>
          <a:lstStyle/>
          <a:p>
            <a:endParaRPr lang="en-US"/>
          </a:p>
        </p:txBody>
      </p:sp>
      <p:sp>
        <p:nvSpPr>
          <p:cNvPr id="4" name="Rectangle 3"/>
          <p:cNvSpPr/>
          <p:nvPr/>
        </p:nvSpPr>
        <p:spPr>
          <a:xfrm>
            <a:off x="747216" y="3145809"/>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1</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676373" y="2198318"/>
            <a:ext cx="2354893" cy="2755726"/>
          </a:xfrm>
          <a:prstGeom prst="rect">
            <a:avLst/>
          </a:pr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2" name="Title 1"/>
          <p:cNvSpPr>
            <a:spLocks noGrp="1"/>
          </p:cNvSpPr>
          <p:nvPr>
            <p:ph type="title"/>
          </p:nvPr>
        </p:nvSpPr>
        <p:spPr>
          <a:xfrm>
            <a:off x="1152394" y="201079"/>
            <a:ext cx="7788405" cy="432259"/>
          </a:xfrm>
        </p:spPr>
        <p:txBody>
          <a:bodyPr/>
          <a:lstStyle/>
          <a:p>
            <a:r>
              <a:rPr lang="en-US" dirty="0" smtClean="0"/>
              <a:t>Behavior Line Group Technique</a:t>
            </a:r>
            <a:endParaRPr lang="en-US" dirty="0"/>
          </a:p>
        </p:txBody>
      </p:sp>
      <p:sp>
        <p:nvSpPr>
          <p:cNvPr id="5" name="Content Placeholder 4"/>
          <p:cNvSpPr>
            <a:spLocks noGrp="1"/>
          </p:cNvSpPr>
          <p:nvPr>
            <p:ph sz="half" idx="1"/>
          </p:nvPr>
        </p:nvSpPr>
        <p:spPr>
          <a:xfrm>
            <a:off x="808038" y="1164167"/>
            <a:ext cx="7910512" cy="890102"/>
          </a:xfrm>
        </p:spPr>
        <p:txBody>
          <a:bodyPr/>
          <a:lstStyle/>
          <a:p>
            <a:pPr marL="0" indent="0">
              <a:buNone/>
            </a:pPr>
            <a:r>
              <a:rPr lang="en-US" sz="1400" dirty="0" smtClean="0"/>
              <a:t>When 3 teams are working on 3 boards it is often worthwhile to conduct a read out once behavior lines have been created.  Since there is likely specific expertise and insight spread around the room, it is wise to allow others to make suggestions on what behaviors might have been omitted as part of the customer’s journey</a:t>
            </a:r>
            <a:endParaRPr lang="en-US" sz="1400" dirty="0"/>
          </a:p>
        </p:txBody>
      </p:sp>
      <p:sp>
        <p:nvSpPr>
          <p:cNvPr id="6" name="Content Placeholder 5"/>
          <p:cNvSpPr>
            <a:spLocks noGrp="1"/>
          </p:cNvSpPr>
          <p:nvPr>
            <p:ph sz="half" idx="2"/>
          </p:nvPr>
        </p:nvSpPr>
        <p:spPr>
          <a:xfrm>
            <a:off x="1152395" y="658576"/>
            <a:ext cx="7794756" cy="318691"/>
          </a:xfrm>
        </p:spPr>
        <p:txBody>
          <a:bodyPr/>
          <a:lstStyle/>
          <a:p>
            <a:r>
              <a:rPr lang="en-US" dirty="0" smtClean="0"/>
              <a:t>How to get input from the entire room</a:t>
            </a:r>
            <a:endParaRPr lang="en-US" dirty="0"/>
          </a:p>
        </p:txBody>
      </p:sp>
      <p:sp>
        <p:nvSpPr>
          <p:cNvPr id="3" name="Rectangle 2"/>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3</a:t>
            </a:r>
          </a:p>
        </p:txBody>
      </p:sp>
      <p:pic>
        <p:nvPicPr>
          <p:cNvPr id="1026" name="Picture 2" descr="C:\Users\mattbpri\Documents\Journey Mapping\Pics\image (8).jpeg"/>
          <p:cNvPicPr>
            <a:picLocks noChangeAspect="1" noChangeArrowheads="1"/>
          </p:cNvPicPr>
          <p:nvPr/>
        </p:nvPicPr>
        <p:blipFill>
          <a:blip r:embed="rId2" cstate="print"/>
          <a:srcRect/>
          <a:stretch>
            <a:fillRect/>
          </a:stretch>
        </p:blipFill>
        <p:spPr bwMode="auto">
          <a:xfrm>
            <a:off x="140975" y="2298526"/>
            <a:ext cx="6389976" cy="2500509"/>
          </a:xfrm>
          <a:prstGeom prst="rect">
            <a:avLst/>
          </a:prstGeom>
          <a:noFill/>
        </p:spPr>
      </p:pic>
      <p:sp>
        <p:nvSpPr>
          <p:cNvPr id="7" name="Rectangle 6"/>
          <p:cNvSpPr>
            <a:spLocks noChangeAspect="1"/>
          </p:cNvSpPr>
          <p:nvPr/>
        </p:nvSpPr>
        <p:spPr>
          <a:xfrm rot="21406729">
            <a:off x="1723952" y="4066319"/>
            <a:ext cx="562049" cy="562049"/>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Skippy Sharpie" pitchFamily="2" charset="0"/>
                <a:cs typeface="Arial"/>
              </a:rPr>
              <a:t>Step suggested by other team member</a:t>
            </a:r>
            <a:endParaRPr lang="en-US" dirty="0">
              <a:solidFill>
                <a:schemeClr val="tx1"/>
              </a:solidFill>
              <a:latin typeface="Skippy Sharpie" pitchFamily="2" charset="0"/>
              <a:cs typeface="Arial"/>
            </a:endParaRPr>
          </a:p>
        </p:txBody>
      </p:sp>
      <p:sp>
        <p:nvSpPr>
          <p:cNvPr id="8" name="Rectangle 7"/>
          <p:cNvSpPr>
            <a:spLocks noChangeAspect="1"/>
          </p:cNvSpPr>
          <p:nvPr/>
        </p:nvSpPr>
        <p:spPr>
          <a:xfrm>
            <a:off x="3145656" y="4022477"/>
            <a:ext cx="562049" cy="562049"/>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Skippy Sharpie" pitchFamily="2" charset="0"/>
                <a:cs typeface="Arial"/>
              </a:rPr>
              <a:t>Step suggested by other team member</a:t>
            </a:r>
            <a:endParaRPr lang="en-US" dirty="0">
              <a:solidFill>
                <a:schemeClr val="tx1"/>
              </a:solidFill>
              <a:latin typeface="Skippy Sharpie" pitchFamily="2" charset="0"/>
              <a:cs typeface="Arial"/>
            </a:endParaRPr>
          </a:p>
        </p:txBody>
      </p:sp>
      <p:sp>
        <p:nvSpPr>
          <p:cNvPr id="9" name="Rectangle 8"/>
          <p:cNvSpPr>
            <a:spLocks noChangeAspect="1"/>
          </p:cNvSpPr>
          <p:nvPr/>
        </p:nvSpPr>
        <p:spPr>
          <a:xfrm>
            <a:off x="5068401" y="3991163"/>
            <a:ext cx="562049" cy="562049"/>
          </a:xfrm>
          <a:prstGeom prst="rect">
            <a:avLst/>
          </a:prstGeom>
          <a:solidFill>
            <a:srgbClr val="98D92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Skippy Sharpie" pitchFamily="2" charset="0"/>
                <a:cs typeface="Arial"/>
              </a:rPr>
              <a:t>Step suggested by other team member</a:t>
            </a:r>
            <a:endParaRPr lang="en-US" dirty="0">
              <a:solidFill>
                <a:schemeClr val="tx1"/>
              </a:solidFill>
              <a:latin typeface="Skippy Sharpie" pitchFamily="2" charset="0"/>
              <a:cs typeface="Arial"/>
            </a:endParaRPr>
          </a:p>
        </p:txBody>
      </p:sp>
      <p:sp>
        <p:nvSpPr>
          <p:cNvPr id="10" name="TextBox 9"/>
          <p:cNvSpPr txBox="1"/>
          <p:nvPr/>
        </p:nvSpPr>
        <p:spPr>
          <a:xfrm>
            <a:off x="6751529" y="2192055"/>
            <a:ext cx="2223370" cy="2755726"/>
          </a:xfrm>
          <a:prstGeom prst="rect">
            <a:avLst/>
          </a:prstGeom>
          <a:noFill/>
          <a:ln>
            <a:noFill/>
          </a:ln>
        </p:spPr>
        <p:txBody>
          <a:bodyPr wrap="square" lIns="0" tIns="0" rIns="0" bIns="0" rtlCol="0">
            <a:noAutofit/>
          </a:bodyPr>
          <a:lstStyle/>
          <a:p>
            <a:pPr marL="228600" indent="-228600" algn="l">
              <a:buFont typeface="+mj-lt"/>
              <a:buAutoNum type="arabicPeriod"/>
            </a:pPr>
            <a:endParaRPr lang="en-US" sz="1200" dirty="0" err="1" smtClean="0"/>
          </a:p>
        </p:txBody>
      </p:sp>
      <p:sp>
        <p:nvSpPr>
          <p:cNvPr id="11" name="TextBox 10"/>
          <p:cNvSpPr txBox="1"/>
          <p:nvPr/>
        </p:nvSpPr>
        <p:spPr>
          <a:xfrm>
            <a:off x="6745266" y="2254685"/>
            <a:ext cx="2229633" cy="2617940"/>
          </a:xfrm>
          <a:prstGeom prst="rect">
            <a:avLst/>
          </a:prstGeom>
          <a:noFill/>
          <a:ln>
            <a:noFill/>
          </a:ln>
          <a:effectLst>
            <a:outerShdw blurRad="63500" sx="102000" sy="102000" algn="ctr" rotWithShape="0">
              <a:prstClr val="black">
                <a:alpha val="40000"/>
              </a:prstClr>
            </a:outerShdw>
          </a:effectLst>
        </p:spPr>
        <p:txBody>
          <a:bodyPr wrap="square" lIns="0" tIns="0" rIns="0" bIns="0" rtlCol="0">
            <a:noAutofit/>
          </a:bodyPr>
          <a:lstStyle/>
          <a:p>
            <a:pPr marL="342900" indent="-342900" algn="l">
              <a:buFont typeface="+mj-lt"/>
              <a:buAutoNum type="arabicPeriod"/>
            </a:pPr>
            <a:r>
              <a:rPr lang="en-US" sz="1100" dirty="0" smtClean="0"/>
              <a:t>Each team completes 25-step behavior line</a:t>
            </a:r>
          </a:p>
          <a:p>
            <a:pPr marL="342900" indent="-342900" algn="l">
              <a:buFont typeface="+mj-lt"/>
              <a:buAutoNum type="arabicPeriod"/>
            </a:pPr>
            <a:r>
              <a:rPr lang="en-US" sz="1100" dirty="0" smtClean="0"/>
              <a:t>First team reads their persona description, then reads out the behavior line steps</a:t>
            </a:r>
          </a:p>
          <a:p>
            <a:pPr marL="342900" indent="-342900" algn="l">
              <a:buFont typeface="+mj-lt"/>
              <a:buAutoNum type="arabicPeriod"/>
            </a:pPr>
            <a:r>
              <a:rPr lang="en-US" sz="1100" dirty="0" smtClean="0"/>
              <a:t>The participants from other teams each write behaviors that they think might fit in the story on green post-its</a:t>
            </a:r>
            <a:r>
              <a:rPr lang="en-US" sz="800" dirty="0" smtClean="0"/>
              <a:t>®</a:t>
            </a:r>
            <a:r>
              <a:rPr lang="en-US" sz="1100" dirty="0" smtClean="0"/>
              <a:t>, and place them beneath the line</a:t>
            </a:r>
          </a:p>
          <a:p>
            <a:pPr marL="342900" indent="-342900" algn="l">
              <a:buFont typeface="+mj-lt"/>
              <a:buAutoNum type="arabicPeriod"/>
            </a:pPr>
            <a:r>
              <a:rPr lang="en-US" sz="1100" dirty="0" smtClean="0"/>
              <a:t>Repeat the process for the next 2 boards</a:t>
            </a:r>
          </a:p>
          <a:p>
            <a:pPr marL="342900" indent="-342900" algn="l">
              <a:buFont typeface="+mj-lt"/>
              <a:buAutoNum type="arabicPeriod"/>
            </a:pPr>
            <a:r>
              <a:rPr lang="en-US" sz="1100" dirty="0" smtClean="0"/>
              <a:t>Teams review the input they received and decide whether to incorporate it on their board</a:t>
            </a:r>
          </a:p>
        </p:txBody>
      </p:sp>
      <p:sp>
        <p:nvSpPr>
          <p:cNvPr id="12" name="Left Arrow 11"/>
          <p:cNvSpPr/>
          <p:nvPr/>
        </p:nvSpPr>
        <p:spPr>
          <a:xfrm rot="20485467">
            <a:off x="5713098" y="3684776"/>
            <a:ext cx="1310155" cy="411057"/>
          </a:xfrm>
          <a:prstGeom prst="leftArrow">
            <a:avLst/>
          </a:prstGeom>
          <a:solidFill>
            <a:schemeClr val="bg1">
              <a:lumMod val="95000"/>
            </a:schemeClr>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972" y="201079"/>
            <a:ext cx="7750827" cy="432259"/>
          </a:xfrm>
        </p:spPr>
        <p:txBody>
          <a:bodyPr/>
          <a:lstStyle/>
          <a:p>
            <a:r>
              <a:rPr lang="en-US" dirty="0" smtClean="0"/>
              <a:t>Wrapping Up</a:t>
            </a:r>
            <a:endParaRPr lang="en-US" dirty="0"/>
          </a:p>
        </p:txBody>
      </p:sp>
      <p:sp>
        <p:nvSpPr>
          <p:cNvPr id="4" name="Content Placeholder 3"/>
          <p:cNvSpPr>
            <a:spLocks noGrp="1"/>
          </p:cNvSpPr>
          <p:nvPr>
            <p:ph sz="half" idx="1"/>
          </p:nvPr>
        </p:nvSpPr>
        <p:spPr/>
        <p:txBody>
          <a:bodyPr/>
          <a:lstStyle/>
          <a:p>
            <a:r>
              <a:rPr lang="en-US" sz="2000" dirty="0" smtClean="0"/>
              <a:t>Sample questions to ask:</a:t>
            </a:r>
          </a:p>
          <a:p>
            <a:pPr lvl="1"/>
            <a:r>
              <a:rPr lang="en-US" sz="1800" dirty="0" smtClean="0"/>
              <a:t>Did we discover that Journey Mapping will work on our business?</a:t>
            </a:r>
          </a:p>
          <a:p>
            <a:pPr lvl="1"/>
            <a:r>
              <a:rPr lang="en-US" sz="1800" dirty="0" smtClean="0"/>
              <a:t>Were any innovations/projects identified that we should pursue further?</a:t>
            </a:r>
          </a:p>
          <a:p>
            <a:pPr lvl="1"/>
            <a:r>
              <a:rPr lang="en-US" sz="1800" dirty="0" smtClean="0"/>
              <a:t>Could you see using Journey Mapping day-to-day?</a:t>
            </a:r>
          </a:p>
          <a:p>
            <a:pPr>
              <a:spcBef>
                <a:spcPts val="1200"/>
              </a:spcBef>
            </a:pPr>
            <a:r>
              <a:rPr lang="en-US" sz="2200" dirty="0" smtClean="0"/>
              <a:t>Next Steps – What Now??</a:t>
            </a:r>
          </a:p>
          <a:p>
            <a:pPr lvl="1"/>
            <a:r>
              <a:rPr lang="en-US" sz="1800" dirty="0" smtClean="0"/>
              <a:t>We suggest you hold a meeting at the conclusion of the event with key stakeholders to discuss:</a:t>
            </a:r>
          </a:p>
          <a:p>
            <a:pPr lvl="2"/>
            <a:r>
              <a:rPr lang="en-US" sz="1600" dirty="0" smtClean="0"/>
              <a:t>Any innovations or projects that were identified and should be worked on</a:t>
            </a:r>
          </a:p>
          <a:p>
            <a:pPr lvl="2"/>
            <a:r>
              <a:rPr lang="en-US" sz="1600" dirty="0" smtClean="0"/>
              <a:t>If and how to move to the “Apply” step of CX transformation</a:t>
            </a:r>
            <a:endParaRPr lang="en-US" sz="1600" dirty="0"/>
          </a:p>
        </p:txBody>
      </p:sp>
      <p:sp>
        <p:nvSpPr>
          <p:cNvPr id="5" name="Content Placeholder 4"/>
          <p:cNvSpPr>
            <a:spLocks noGrp="1"/>
          </p:cNvSpPr>
          <p:nvPr>
            <p:ph sz="half" idx="2"/>
          </p:nvPr>
        </p:nvSpPr>
        <p:spPr>
          <a:xfrm>
            <a:off x="1202499" y="658576"/>
            <a:ext cx="7744652" cy="318691"/>
          </a:xfrm>
        </p:spPr>
        <p:txBody>
          <a:bodyPr/>
          <a:lstStyle/>
          <a:p>
            <a:r>
              <a:rPr lang="en-US" dirty="0" smtClean="0"/>
              <a:t>Solicit feedback, set next steps for action</a:t>
            </a:r>
            <a:endParaRPr lang="en-US" dirty="0"/>
          </a:p>
        </p:txBody>
      </p:sp>
      <p:sp>
        <p:nvSpPr>
          <p:cNvPr id="3" name="Rectangle 2"/>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3</a:t>
            </a:r>
          </a:p>
        </p:txBody>
      </p:sp>
      <p:pic>
        <p:nvPicPr>
          <p:cNvPr id="76802" name="Picture 2"/>
          <p:cNvPicPr>
            <a:picLocks noChangeAspect="1" noChangeArrowheads="1"/>
          </p:cNvPicPr>
          <p:nvPr/>
        </p:nvPicPr>
        <p:blipFill>
          <a:blip r:embed="rId2" cstate="print"/>
          <a:srcRect/>
          <a:stretch>
            <a:fillRect/>
          </a:stretch>
        </p:blipFill>
        <p:spPr bwMode="auto">
          <a:xfrm>
            <a:off x="6776581" y="196111"/>
            <a:ext cx="1841326" cy="1005859"/>
          </a:xfrm>
          <a:prstGeom prst="rect">
            <a:avLst/>
          </a:prstGeom>
          <a:noFill/>
          <a:ln w="3175">
            <a:solidFill>
              <a:schemeClr val="bg1">
                <a:lumMod val="75000"/>
              </a:schemeClr>
            </a:solidFill>
            <a:miter lim="800000"/>
            <a:headEnd/>
            <a:tailEnd/>
          </a:ln>
          <a:effectLst>
            <a:outerShdw blurRad="50800" dist="38100" dir="5400000" algn="t" rotWithShape="0">
              <a:prstClr val="black">
                <a:alpha val="40000"/>
              </a:prstClr>
            </a:outerShdw>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1405899" y="1875835"/>
            <a:ext cx="3935578" cy="355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457200" marR="0" lvl="0" indent="-457200" algn="l" defTabSz="914400" rtl="0" eaLnBrk="0" fontAlgn="base" latinLnBrk="0" hangingPunct="0">
              <a:lnSpc>
                <a:spcPct val="200000"/>
              </a:lnSpc>
              <a:spcBef>
                <a:spcPts val="600"/>
              </a:spcBef>
              <a:spcAft>
                <a:spcPts val="600"/>
              </a:spcAft>
              <a:buClr>
                <a:schemeClr val="tx2"/>
              </a:buClr>
              <a:buSzTx/>
              <a:buFont typeface="Arial" pitchFamily="34" charset="0"/>
              <a:buNone/>
              <a:tabLst/>
              <a:defRPr/>
            </a:pPr>
            <a:r>
              <a:rPr kumimoji="0" lang="en-US" sz="1200" b="0" i="0" u="none" strike="noStrike" kern="1200" cap="none" spc="0" normalizeH="0" baseline="0" noProof="0" dirty="0" smtClean="0">
                <a:ln>
                  <a:noFill/>
                </a:ln>
                <a:solidFill>
                  <a:schemeClr val="bg1">
                    <a:lumMod val="65000"/>
                  </a:schemeClr>
                </a:solidFill>
                <a:effectLst/>
                <a:uLnTx/>
                <a:uFillTx/>
                <a:latin typeface="Arial" pitchFamily="34" charset="0"/>
                <a:ea typeface="ＭＳ Ｐゴシック" pitchFamily="127" charset="-128"/>
                <a:cs typeface="ＭＳ Ｐゴシック" pitchFamily="127" charset="-128"/>
              </a:rPr>
              <a:t>Goals &amp; overview</a:t>
            </a:r>
          </a:p>
        </p:txBody>
      </p:sp>
      <p:sp>
        <p:nvSpPr>
          <p:cNvPr id="6" name="Rectangle 5"/>
          <p:cNvSpPr/>
          <p:nvPr/>
        </p:nvSpPr>
        <p:spPr>
          <a:xfrm>
            <a:off x="901531" y="1935421"/>
            <a:ext cx="274320" cy="274320"/>
          </a:xfrm>
          <a:prstGeom prst="rect">
            <a:avLst/>
          </a:prstGeom>
          <a:solidFill>
            <a:schemeClr val="bg1"/>
          </a:solidFill>
          <a:ln w="28575">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smtClean="0">
                <a:solidFill>
                  <a:schemeClr val="bg1">
                    <a:lumMod val="65000"/>
                  </a:schemeClr>
                </a:solidFill>
                <a:latin typeface="Arial Black" pitchFamily="34" charset="0"/>
                <a:cs typeface="Arial" pitchFamily="34" charset="0"/>
              </a:rPr>
              <a:t>1</a:t>
            </a:r>
          </a:p>
        </p:txBody>
      </p:sp>
      <p:sp>
        <p:nvSpPr>
          <p:cNvPr id="8" name="Rectangle 7"/>
          <p:cNvSpPr/>
          <p:nvPr/>
        </p:nvSpPr>
        <p:spPr>
          <a:xfrm>
            <a:off x="901531" y="2712348"/>
            <a:ext cx="274320" cy="274320"/>
          </a:xfrm>
          <a:prstGeom prst="rect">
            <a:avLst/>
          </a:prstGeom>
          <a:solidFill>
            <a:schemeClr val="bg1"/>
          </a:solidFill>
          <a:ln w="28575">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smtClean="0">
                <a:solidFill>
                  <a:schemeClr val="bg1">
                    <a:lumMod val="65000"/>
                  </a:schemeClr>
                </a:solidFill>
                <a:latin typeface="Arial Black" pitchFamily="34" charset="0"/>
                <a:cs typeface="Arial" pitchFamily="34" charset="0"/>
              </a:rPr>
              <a:t>3</a:t>
            </a:r>
          </a:p>
        </p:txBody>
      </p:sp>
      <p:sp>
        <p:nvSpPr>
          <p:cNvPr id="9" name="Rectangle 8"/>
          <p:cNvSpPr/>
          <p:nvPr/>
        </p:nvSpPr>
        <p:spPr>
          <a:xfrm>
            <a:off x="901531" y="2322897"/>
            <a:ext cx="274320" cy="274320"/>
          </a:xfrm>
          <a:prstGeom prst="rect">
            <a:avLst/>
          </a:prstGeom>
          <a:solidFill>
            <a:schemeClr val="bg1"/>
          </a:solidFill>
          <a:ln w="28575">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smtClean="0">
                <a:solidFill>
                  <a:schemeClr val="bg1">
                    <a:lumMod val="65000"/>
                  </a:schemeClr>
                </a:solidFill>
                <a:latin typeface="Arial Black" pitchFamily="34" charset="0"/>
                <a:cs typeface="Arial" pitchFamily="34" charset="0"/>
              </a:rPr>
              <a:t>2</a:t>
            </a:r>
          </a:p>
        </p:txBody>
      </p:sp>
      <p:sp>
        <p:nvSpPr>
          <p:cNvPr id="2" name="Title 1"/>
          <p:cNvSpPr>
            <a:spLocks noGrp="1"/>
          </p:cNvSpPr>
          <p:nvPr>
            <p:ph type="title"/>
          </p:nvPr>
        </p:nvSpPr>
        <p:spPr>
          <a:xfrm>
            <a:off x="1535373" y="3304979"/>
            <a:ext cx="6959740" cy="1021953"/>
          </a:xfrm>
        </p:spPr>
        <p:txBody>
          <a:bodyPr/>
          <a:lstStyle/>
          <a:p>
            <a:r>
              <a:rPr lang="en-US" dirty="0" smtClean="0"/>
              <a:t>SAMPLE MATERIALS</a:t>
            </a:r>
            <a:br>
              <a:rPr lang="en-US" dirty="0" smtClean="0"/>
            </a:br>
            <a:endParaRPr lang="en-US" dirty="0"/>
          </a:p>
        </p:txBody>
      </p:sp>
      <p:sp>
        <p:nvSpPr>
          <p:cNvPr id="4" name="Rectangle 3"/>
          <p:cNvSpPr/>
          <p:nvPr/>
        </p:nvSpPr>
        <p:spPr>
          <a:xfrm>
            <a:off x="747216" y="3145809"/>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4</a:t>
            </a:r>
          </a:p>
        </p:txBody>
      </p:sp>
      <p:sp>
        <p:nvSpPr>
          <p:cNvPr id="10" name="Rectangle 9"/>
          <p:cNvSpPr/>
          <p:nvPr/>
        </p:nvSpPr>
        <p:spPr>
          <a:xfrm>
            <a:off x="1310802" y="2578045"/>
            <a:ext cx="1657826" cy="404406"/>
          </a:xfrm>
          <a:prstGeom prst="rect">
            <a:avLst/>
          </a:prstGeom>
        </p:spPr>
        <p:txBody>
          <a:bodyPr wrap="none">
            <a:spAutoFit/>
          </a:bodyPr>
          <a:lstStyle/>
          <a:p>
            <a:pPr marL="457200" lvl="0" indent="-457200" eaLnBrk="0" hangingPunct="0">
              <a:lnSpc>
                <a:spcPct val="200000"/>
              </a:lnSpc>
              <a:spcBef>
                <a:spcPts val="1800"/>
              </a:spcBef>
              <a:spcAft>
                <a:spcPts val="600"/>
              </a:spcAft>
              <a:buClr>
                <a:schemeClr val="tx2"/>
              </a:buClr>
              <a:defRPr/>
            </a:pPr>
            <a:r>
              <a:rPr lang="en-US" sz="1200" dirty="0" smtClean="0">
                <a:solidFill>
                  <a:schemeClr val="bg1">
                    <a:lumMod val="65000"/>
                  </a:schemeClr>
                </a:solidFill>
                <a:ea typeface="ＭＳ Ｐゴシック" pitchFamily="127" charset="-128"/>
                <a:cs typeface="ＭＳ Ｐゴシック" pitchFamily="127" charset="-128"/>
              </a:rPr>
              <a:t>Running your session</a:t>
            </a:r>
          </a:p>
        </p:txBody>
      </p:sp>
      <p:sp>
        <p:nvSpPr>
          <p:cNvPr id="11" name="Rectangle 10"/>
          <p:cNvSpPr/>
          <p:nvPr/>
        </p:nvSpPr>
        <p:spPr>
          <a:xfrm>
            <a:off x="1318115" y="2190356"/>
            <a:ext cx="1975221" cy="461665"/>
          </a:xfrm>
          <a:prstGeom prst="rect">
            <a:avLst/>
          </a:prstGeom>
        </p:spPr>
        <p:txBody>
          <a:bodyPr wrap="none">
            <a:spAutoFit/>
          </a:bodyPr>
          <a:lstStyle/>
          <a:p>
            <a:pPr marL="457200" lvl="0" indent="-457200" eaLnBrk="0" hangingPunct="0">
              <a:lnSpc>
                <a:spcPct val="200000"/>
              </a:lnSpc>
              <a:spcBef>
                <a:spcPts val="600"/>
              </a:spcBef>
              <a:spcAft>
                <a:spcPts val="600"/>
              </a:spcAft>
              <a:buClr>
                <a:schemeClr val="tx2"/>
              </a:buClr>
              <a:defRPr/>
            </a:pPr>
            <a:r>
              <a:rPr lang="en-US" sz="1200" dirty="0" smtClean="0">
                <a:solidFill>
                  <a:schemeClr val="bg1">
                    <a:lumMod val="65000"/>
                  </a:schemeClr>
                </a:solidFill>
                <a:ea typeface="ＭＳ Ｐゴシック" pitchFamily="127" charset="-128"/>
                <a:cs typeface="ＭＳ Ｐゴシック" pitchFamily="127" charset="-128"/>
              </a:rPr>
              <a:t>Preparing for your session</a:t>
            </a:r>
            <a:endParaRPr lang="en-US" sz="1200" dirty="0">
              <a:solidFill>
                <a:schemeClr val="bg1">
                  <a:lumMod val="65000"/>
                </a:schemeClr>
              </a:solidFill>
              <a:ea typeface="ＭＳ Ｐゴシック" pitchFamily="127" charset="-128"/>
              <a:cs typeface="ＭＳ Ｐゴシック" pitchFamily="127" charset="-128"/>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673" y="256785"/>
            <a:ext cx="2517883" cy="845506"/>
          </a:xfrm>
        </p:spPr>
        <p:txBody>
          <a:bodyPr/>
          <a:lstStyle/>
          <a:p>
            <a:pPr algn="ctr"/>
            <a:r>
              <a:rPr lang="en-US" sz="2400" dirty="0" smtClean="0"/>
              <a:t>Sample</a:t>
            </a:r>
            <a:br>
              <a:rPr lang="en-US" sz="2400" dirty="0" smtClean="0"/>
            </a:br>
            <a:r>
              <a:rPr lang="en-US" sz="2400" dirty="0" smtClean="0"/>
              <a:t>Persona</a:t>
            </a:r>
            <a:endParaRPr lang="en-US" sz="2400" dirty="0"/>
          </a:p>
        </p:txBody>
      </p:sp>
      <p:graphicFrame>
        <p:nvGraphicFramePr>
          <p:cNvPr id="6" name="Content Placeholder 5"/>
          <p:cNvGraphicFramePr>
            <a:graphicFrameLocks noGrp="1"/>
          </p:cNvGraphicFramePr>
          <p:nvPr>
            <p:ph sz="half" idx="2"/>
          </p:nvPr>
        </p:nvGraphicFramePr>
        <p:xfrm>
          <a:off x="3427013" y="216440"/>
          <a:ext cx="5494350" cy="4771427"/>
        </p:xfrm>
        <a:graphic>
          <a:graphicData uri="http://schemas.openxmlformats.org/drawingml/2006/table">
            <a:tbl>
              <a:tblPr bandRow="1">
                <a:tableStyleId>{5C22544A-7EE6-4342-B048-85BDC9FD1C3A}</a:tableStyleId>
              </a:tblPr>
              <a:tblGrid>
                <a:gridCol w="430290"/>
                <a:gridCol w="1660902"/>
                <a:gridCol w="3403158"/>
              </a:tblGrid>
              <a:tr h="287728">
                <a:tc rowSpan="3">
                  <a:txBody>
                    <a:bodyPr/>
                    <a:lstStyle/>
                    <a:p>
                      <a:pPr marL="0" marR="0" algn="ctr">
                        <a:lnSpc>
                          <a:spcPct val="115000"/>
                        </a:lnSpc>
                        <a:spcBef>
                          <a:spcPts val="600"/>
                        </a:spcBef>
                        <a:spcAft>
                          <a:spcPts val="600"/>
                        </a:spcAft>
                      </a:pPr>
                      <a:r>
                        <a:rPr lang="en-US" sz="1000" b="0" dirty="0" smtClean="0">
                          <a:latin typeface="Arial Black" pitchFamily="34" charset="0"/>
                          <a:ea typeface="Calibri"/>
                          <a:cs typeface="Times New Roman"/>
                        </a:rPr>
                        <a:t>PROFILE</a:t>
                      </a:r>
                      <a:endParaRPr lang="en-US" sz="1000" b="0" dirty="0">
                        <a:latin typeface="Arial Black" pitchFamily="34" charset="0"/>
                        <a:ea typeface="Calibri"/>
                        <a:cs typeface="Times New Roman"/>
                      </a:endParaRPr>
                    </a:p>
                  </a:txBody>
                  <a:tcPr marL="68580" marR="68580" marT="0" marB="0" vert="vert270" anchor="ctr"/>
                </a:tc>
                <a:tc>
                  <a:txBody>
                    <a:bodyPr/>
                    <a:lstStyle/>
                    <a:p>
                      <a:pPr marL="0" marR="0">
                        <a:lnSpc>
                          <a:spcPct val="115000"/>
                        </a:lnSpc>
                        <a:spcBef>
                          <a:spcPts val="600"/>
                        </a:spcBef>
                        <a:spcAft>
                          <a:spcPts val="600"/>
                        </a:spcAft>
                      </a:pPr>
                      <a:r>
                        <a:rPr lang="en-US" sz="1200" b="1" dirty="0">
                          <a:latin typeface="Calibri"/>
                          <a:ea typeface="Calibri"/>
                          <a:cs typeface="Times New Roman"/>
                        </a:rPr>
                        <a:t>Location</a:t>
                      </a:r>
                      <a:endParaRPr lang="en-US" sz="1050" dirty="0">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Los Angeles, CA</a:t>
                      </a:r>
                      <a:endParaRPr lang="en-US" sz="1050" i="1" kern="1200" dirty="0">
                        <a:solidFill>
                          <a:schemeClr val="dk1"/>
                        </a:solidFill>
                        <a:latin typeface="Calibri"/>
                        <a:ea typeface="Calibri"/>
                        <a:cs typeface="Times New Roman"/>
                      </a:endParaRPr>
                    </a:p>
                  </a:txBody>
                  <a:tcPr marL="68580" marR="68580" marT="0" marB="0" anchor="ctr"/>
                </a:tc>
              </a:tr>
              <a:tr h="528029">
                <a:tc vMerge="1">
                  <a:txBody>
                    <a:bodyPr/>
                    <a:lstStyle/>
                    <a:p>
                      <a:pPr marL="0" marR="0">
                        <a:lnSpc>
                          <a:spcPct val="115000"/>
                        </a:lnSpc>
                        <a:spcBef>
                          <a:spcPts val="600"/>
                        </a:spcBef>
                        <a:spcAft>
                          <a:spcPts val="600"/>
                        </a:spcAft>
                      </a:pPr>
                      <a:endParaRPr lang="en-US" sz="1050" dirty="0">
                        <a:latin typeface="Calibri"/>
                        <a:ea typeface="Calibri"/>
                        <a:cs typeface="Times New Roman"/>
                      </a:endParaRPr>
                    </a:p>
                  </a:txBody>
                  <a:tcPr marL="68580" marR="68580" marT="0" marB="0"/>
                </a:tc>
                <a:tc>
                  <a:txBody>
                    <a:bodyPr/>
                    <a:lstStyle/>
                    <a:p>
                      <a:pPr marL="0" marR="0">
                        <a:lnSpc>
                          <a:spcPct val="115000"/>
                        </a:lnSpc>
                        <a:spcBef>
                          <a:spcPts val="600"/>
                        </a:spcBef>
                        <a:spcAft>
                          <a:spcPts val="600"/>
                        </a:spcAft>
                      </a:pPr>
                      <a:r>
                        <a:rPr lang="en-US" sz="1200" b="1" dirty="0">
                          <a:latin typeface="Calibri"/>
                          <a:ea typeface="Calibri"/>
                          <a:cs typeface="Times New Roman"/>
                        </a:rPr>
                        <a:t>Professional </a:t>
                      </a:r>
                      <a:endParaRPr lang="en-US" sz="1050" dirty="0">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College Sophomore,</a:t>
                      </a:r>
                      <a:r>
                        <a:rPr lang="en-US" sz="1050" i="1" kern="1200" baseline="0" dirty="0" smtClean="0">
                          <a:solidFill>
                            <a:schemeClr val="dk1"/>
                          </a:solidFill>
                          <a:latin typeface="Calibri"/>
                          <a:ea typeface="Calibri"/>
                          <a:cs typeface="Times New Roman"/>
                        </a:rPr>
                        <a:t> studying psychology, planning to attain her masters degree</a:t>
                      </a:r>
                      <a:endParaRPr lang="en-US" sz="1050" i="1" kern="1200" dirty="0">
                        <a:solidFill>
                          <a:schemeClr val="dk1"/>
                        </a:solidFill>
                        <a:latin typeface="Calibri"/>
                        <a:ea typeface="Calibri"/>
                        <a:cs typeface="Times New Roman"/>
                      </a:endParaRPr>
                    </a:p>
                  </a:txBody>
                  <a:tcPr marL="68580" marR="68580" marT="0" marB="0" anchor="ctr"/>
                </a:tc>
              </a:tr>
              <a:tr h="306292">
                <a:tc vMerge="1">
                  <a:txBody>
                    <a:bodyPr/>
                    <a:lstStyle/>
                    <a:p>
                      <a:pPr marL="0" marR="0">
                        <a:lnSpc>
                          <a:spcPct val="115000"/>
                        </a:lnSpc>
                        <a:spcBef>
                          <a:spcPts val="600"/>
                        </a:spcBef>
                        <a:spcAft>
                          <a:spcPts val="600"/>
                        </a:spcAft>
                      </a:pPr>
                      <a:endParaRPr lang="en-US" sz="1050" dirty="0">
                        <a:latin typeface="Calibri"/>
                        <a:ea typeface="Calibri"/>
                        <a:cs typeface="Times New Roman"/>
                      </a:endParaRPr>
                    </a:p>
                  </a:txBody>
                  <a:tcPr marL="68580" marR="68580" marT="0" marB="0"/>
                </a:tc>
                <a:tc>
                  <a:txBody>
                    <a:bodyPr/>
                    <a:lstStyle/>
                    <a:p>
                      <a:pPr marL="0" marR="0">
                        <a:lnSpc>
                          <a:spcPct val="115000"/>
                        </a:lnSpc>
                        <a:spcBef>
                          <a:spcPts val="600"/>
                        </a:spcBef>
                        <a:spcAft>
                          <a:spcPts val="600"/>
                        </a:spcAft>
                      </a:pPr>
                      <a:r>
                        <a:rPr lang="en-US" sz="1200" b="1" dirty="0">
                          <a:latin typeface="Calibri"/>
                          <a:ea typeface="Calibri"/>
                          <a:cs typeface="Times New Roman"/>
                        </a:rPr>
                        <a:t>Education</a:t>
                      </a:r>
                      <a:endParaRPr lang="en-US" sz="1050" dirty="0">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In 2</a:t>
                      </a:r>
                      <a:r>
                        <a:rPr lang="en-US" sz="1050" i="1" kern="1200" baseline="30000" dirty="0" smtClean="0">
                          <a:solidFill>
                            <a:schemeClr val="dk1"/>
                          </a:solidFill>
                          <a:latin typeface="Calibri"/>
                          <a:ea typeface="Calibri"/>
                          <a:cs typeface="Times New Roman"/>
                        </a:rPr>
                        <a:t>nd</a:t>
                      </a:r>
                      <a:r>
                        <a:rPr lang="en-US" sz="1050" i="1" kern="1200" dirty="0" smtClean="0">
                          <a:solidFill>
                            <a:schemeClr val="dk1"/>
                          </a:solidFill>
                          <a:latin typeface="Calibri"/>
                          <a:ea typeface="Calibri"/>
                          <a:cs typeface="Times New Roman"/>
                        </a:rPr>
                        <a:t> year of college</a:t>
                      </a:r>
                      <a:endParaRPr lang="en-US" sz="1050" i="1" kern="1200" dirty="0">
                        <a:solidFill>
                          <a:schemeClr val="dk1"/>
                        </a:solidFill>
                        <a:latin typeface="Calibri"/>
                        <a:ea typeface="Calibri"/>
                        <a:cs typeface="Times New Roman"/>
                      </a:endParaRPr>
                    </a:p>
                  </a:txBody>
                  <a:tcPr marL="68580" marR="68580" marT="0" marB="0" anchor="ctr"/>
                </a:tc>
              </a:tr>
              <a:tr h="620634">
                <a:tc rowSpan="4">
                  <a:txBody>
                    <a:bodyPr/>
                    <a:lstStyle/>
                    <a:p>
                      <a:pPr marL="0" marR="0" algn="ctr">
                        <a:lnSpc>
                          <a:spcPct val="115000"/>
                        </a:lnSpc>
                        <a:spcBef>
                          <a:spcPts val="600"/>
                        </a:spcBef>
                        <a:spcAft>
                          <a:spcPts val="600"/>
                        </a:spcAft>
                      </a:pPr>
                      <a:r>
                        <a:rPr lang="en-US" sz="1000" b="0" dirty="0" smtClean="0">
                          <a:latin typeface="Arial Black" pitchFamily="34" charset="0"/>
                          <a:ea typeface="Calibri"/>
                          <a:cs typeface="Times New Roman"/>
                        </a:rPr>
                        <a:t>BEHAVIORS</a:t>
                      </a:r>
                      <a:endParaRPr lang="en-US" sz="1000" b="0" dirty="0">
                        <a:latin typeface="Arial Black" pitchFamily="34" charset="0"/>
                        <a:ea typeface="Calibri"/>
                        <a:cs typeface="Times New Roman"/>
                      </a:endParaRPr>
                    </a:p>
                  </a:txBody>
                  <a:tcPr marL="68580" marR="68580" marT="0" marB="0" vert="vert270" anchor="ctr"/>
                </a:tc>
                <a:tc>
                  <a:txBody>
                    <a:bodyPr/>
                    <a:lstStyle/>
                    <a:p>
                      <a:pPr marL="0" marR="0">
                        <a:lnSpc>
                          <a:spcPct val="115000"/>
                        </a:lnSpc>
                        <a:spcBef>
                          <a:spcPts val="600"/>
                        </a:spcBef>
                        <a:spcAft>
                          <a:spcPts val="600"/>
                        </a:spcAft>
                      </a:pPr>
                      <a:r>
                        <a:rPr lang="en-US" sz="1200" b="1" dirty="0" smtClean="0">
                          <a:latin typeface="Calibri"/>
                          <a:ea typeface="Calibri"/>
                          <a:cs typeface="Times New Roman"/>
                        </a:rPr>
                        <a:t>Usage</a:t>
                      </a:r>
                      <a:r>
                        <a:rPr lang="en-US" sz="1200" b="1" baseline="0" dirty="0" smtClean="0">
                          <a:latin typeface="Calibri"/>
                          <a:ea typeface="Calibri"/>
                          <a:cs typeface="Times New Roman"/>
                        </a:rPr>
                        <a:t> &amp; loyalty</a:t>
                      </a:r>
                      <a:endParaRPr lang="en-US" sz="1050" dirty="0">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Mobile first</a:t>
                      </a:r>
                      <a:r>
                        <a:rPr lang="en-US" sz="1050" i="1" kern="1200" baseline="0" dirty="0" smtClean="0">
                          <a:solidFill>
                            <a:schemeClr val="dk1"/>
                          </a:solidFill>
                          <a:latin typeface="Calibri"/>
                          <a:ea typeface="Calibri"/>
                          <a:cs typeface="Times New Roman"/>
                        </a:rPr>
                        <a:t> for all her banking, ATM second, rarely uses a PC/Mac to access her account, only went into a branch to open her account.  Deposits check(s) via mobile app once per week.</a:t>
                      </a:r>
                      <a:endParaRPr lang="en-US" sz="1050" i="1" kern="1200" dirty="0">
                        <a:solidFill>
                          <a:schemeClr val="dk1"/>
                        </a:solidFill>
                        <a:latin typeface="Calibri"/>
                        <a:ea typeface="Calibri"/>
                        <a:cs typeface="Times New Roman"/>
                      </a:endParaRPr>
                    </a:p>
                  </a:txBody>
                  <a:tcPr marL="68580" marR="68580" marT="0" marB="0" anchor="ctr"/>
                </a:tc>
              </a:tr>
              <a:tr h="419622">
                <a:tc vMerge="1">
                  <a:txBody>
                    <a:bodyPr/>
                    <a:lstStyle/>
                    <a:p>
                      <a:pPr marL="0" marR="0">
                        <a:lnSpc>
                          <a:spcPct val="115000"/>
                        </a:lnSpc>
                        <a:spcBef>
                          <a:spcPts val="600"/>
                        </a:spcBef>
                        <a:spcAft>
                          <a:spcPts val="600"/>
                        </a:spcAft>
                      </a:pPr>
                      <a:endParaRPr lang="en-US" sz="1050" dirty="0">
                        <a:latin typeface="Calibri"/>
                        <a:ea typeface="Calibri"/>
                        <a:cs typeface="Times New Roman"/>
                      </a:endParaRPr>
                    </a:p>
                  </a:txBody>
                  <a:tcPr marL="68580" marR="68580" marT="0" marB="0"/>
                </a:tc>
                <a:tc>
                  <a:txBody>
                    <a:bodyPr/>
                    <a:lstStyle/>
                    <a:p>
                      <a:pPr marL="0" marR="0">
                        <a:lnSpc>
                          <a:spcPct val="115000"/>
                        </a:lnSpc>
                        <a:spcBef>
                          <a:spcPts val="600"/>
                        </a:spcBef>
                        <a:spcAft>
                          <a:spcPts val="600"/>
                        </a:spcAft>
                      </a:pPr>
                      <a:r>
                        <a:rPr lang="en-US" sz="1200" b="1" dirty="0" smtClean="0">
                          <a:latin typeface="Calibri"/>
                          <a:ea typeface="Calibri"/>
                          <a:cs typeface="Times New Roman"/>
                        </a:rPr>
                        <a:t>Attitude &amp; Beliefs</a:t>
                      </a:r>
                      <a:endParaRPr lang="en-US" sz="1050" dirty="0">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She views us as local and involved in the community; she is ambivalent</a:t>
                      </a:r>
                      <a:r>
                        <a:rPr lang="en-US" sz="1050" i="1" kern="1200" baseline="0" dirty="0" smtClean="0">
                          <a:solidFill>
                            <a:schemeClr val="dk1"/>
                          </a:solidFill>
                          <a:latin typeface="Calibri"/>
                          <a:ea typeface="Calibri"/>
                          <a:cs typeface="Times New Roman"/>
                        </a:rPr>
                        <a:t> toward most banks</a:t>
                      </a:r>
                      <a:endParaRPr lang="en-US" sz="1050" i="1" kern="1200" dirty="0">
                        <a:solidFill>
                          <a:schemeClr val="dk1"/>
                        </a:solidFill>
                        <a:latin typeface="Calibri"/>
                        <a:ea typeface="Calibri"/>
                        <a:cs typeface="Times New Roman"/>
                      </a:endParaRPr>
                    </a:p>
                  </a:txBody>
                  <a:tcPr marL="68580" marR="68580" marT="0" marB="0" anchor="ctr"/>
                </a:tc>
              </a:tr>
              <a:tr h="558869">
                <a:tc vMerge="1">
                  <a:txBody>
                    <a:bodyPr/>
                    <a:lstStyle/>
                    <a:p>
                      <a:pPr marL="0" marR="0">
                        <a:lnSpc>
                          <a:spcPct val="115000"/>
                        </a:lnSpc>
                        <a:spcBef>
                          <a:spcPts val="600"/>
                        </a:spcBef>
                        <a:spcAft>
                          <a:spcPts val="600"/>
                        </a:spcAft>
                      </a:pPr>
                      <a:endParaRPr lang="en-US" sz="1050" dirty="0">
                        <a:latin typeface="Calibri"/>
                        <a:ea typeface="Calibri"/>
                        <a:cs typeface="Times New Roman"/>
                      </a:endParaRPr>
                    </a:p>
                  </a:txBody>
                  <a:tcPr marL="68580" marR="68580" marT="0" marB="0"/>
                </a:tc>
                <a:tc>
                  <a:txBody>
                    <a:bodyPr/>
                    <a:lstStyle/>
                    <a:p>
                      <a:pPr marL="0" marR="0">
                        <a:lnSpc>
                          <a:spcPct val="115000"/>
                        </a:lnSpc>
                        <a:spcBef>
                          <a:spcPts val="600"/>
                        </a:spcBef>
                        <a:spcAft>
                          <a:spcPts val="600"/>
                        </a:spcAft>
                      </a:pPr>
                      <a:r>
                        <a:rPr lang="en-US" sz="1200" b="1" dirty="0" smtClean="0">
                          <a:latin typeface="Calibri"/>
                          <a:ea typeface="Calibri"/>
                          <a:cs typeface="Times New Roman"/>
                        </a:rPr>
                        <a:t>Lifestyle</a:t>
                      </a:r>
                      <a:endParaRPr lang="en-US" sz="1050" dirty="0">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Socially active but not obsessed, prefers action to talk, expects ease of use as baseline</a:t>
                      </a:r>
                      <a:r>
                        <a:rPr lang="en-US" sz="1050" i="1" kern="1200" baseline="0" dirty="0" smtClean="0">
                          <a:solidFill>
                            <a:schemeClr val="dk1"/>
                          </a:solidFill>
                          <a:latin typeface="Calibri"/>
                          <a:ea typeface="Calibri"/>
                          <a:cs typeface="Times New Roman"/>
                        </a:rPr>
                        <a:t>, watches 2 hours of TV via web &amp; </a:t>
                      </a:r>
                      <a:r>
                        <a:rPr lang="en-US" sz="1050" i="1" kern="1200" baseline="0" dirty="0" err="1" smtClean="0">
                          <a:solidFill>
                            <a:schemeClr val="dk1"/>
                          </a:solidFill>
                          <a:latin typeface="Calibri"/>
                          <a:ea typeface="Calibri"/>
                          <a:cs typeface="Times New Roman"/>
                        </a:rPr>
                        <a:t>iPad</a:t>
                      </a:r>
                      <a:r>
                        <a:rPr lang="en-US" sz="1050" i="1" kern="1200" baseline="0" dirty="0" smtClean="0">
                          <a:solidFill>
                            <a:schemeClr val="dk1"/>
                          </a:solidFill>
                          <a:latin typeface="Calibri"/>
                          <a:ea typeface="Calibri"/>
                          <a:cs typeface="Times New Roman"/>
                        </a:rPr>
                        <a:t> apps, proficient across many digital devices</a:t>
                      </a:r>
                      <a:endParaRPr lang="en-US" sz="1050" i="1" kern="1200" dirty="0">
                        <a:solidFill>
                          <a:schemeClr val="dk1"/>
                        </a:solidFill>
                        <a:latin typeface="Calibri"/>
                        <a:ea typeface="Calibri"/>
                        <a:cs typeface="Times New Roman"/>
                      </a:endParaRPr>
                    </a:p>
                  </a:txBody>
                  <a:tcPr marL="68580" marR="68580" marT="0" marB="0" anchor="ctr"/>
                </a:tc>
              </a:tr>
              <a:tr h="505843">
                <a:tc vMerge="1">
                  <a:txBody>
                    <a:bodyPr/>
                    <a:lstStyle/>
                    <a:p>
                      <a:pPr marL="0" marR="0">
                        <a:lnSpc>
                          <a:spcPct val="115000"/>
                        </a:lnSpc>
                        <a:spcBef>
                          <a:spcPts val="600"/>
                        </a:spcBef>
                        <a:spcAft>
                          <a:spcPts val="600"/>
                        </a:spcAft>
                      </a:pPr>
                      <a:endParaRPr lang="en-US" sz="1050" dirty="0">
                        <a:latin typeface="Calibri"/>
                        <a:ea typeface="Calibri"/>
                        <a:cs typeface="Times New Roman"/>
                      </a:endParaRPr>
                    </a:p>
                  </a:txBody>
                  <a:tcPr marL="68580" marR="68580" marT="0" marB="0"/>
                </a:tc>
                <a:tc>
                  <a:txBody>
                    <a:bodyPr/>
                    <a:lstStyle/>
                    <a:p>
                      <a:pPr marL="0" marR="0" algn="l" defTabSz="571049" rtl="0" eaLnBrk="1" latinLnBrk="0" hangingPunct="1">
                        <a:lnSpc>
                          <a:spcPct val="115000"/>
                        </a:lnSpc>
                        <a:spcBef>
                          <a:spcPts val="600"/>
                        </a:spcBef>
                        <a:spcAft>
                          <a:spcPts val="600"/>
                        </a:spcAft>
                      </a:pPr>
                      <a:r>
                        <a:rPr lang="en-US" sz="1200" b="1" kern="1200" dirty="0" smtClean="0">
                          <a:solidFill>
                            <a:schemeClr val="dk1"/>
                          </a:solidFill>
                          <a:latin typeface="Calibri"/>
                          <a:ea typeface="Calibri"/>
                          <a:cs typeface="Times New Roman"/>
                        </a:rPr>
                        <a:t>Interests &amp; Hobbies</a:t>
                      </a:r>
                      <a:endParaRPr lang="en-US" sz="1200" b="1" kern="1200" dirty="0">
                        <a:solidFill>
                          <a:schemeClr val="dk1"/>
                        </a:solidFill>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Spends time with friends, going to restaurants, hiking, working out at the gym</a:t>
                      </a:r>
                      <a:endParaRPr lang="en-US" sz="1050" i="1" kern="1200" dirty="0">
                        <a:solidFill>
                          <a:schemeClr val="dk1"/>
                        </a:solidFill>
                        <a:latin typeface="Calibri"/>
                        <a:ea typeface="Calibri"/>
                        <a:cs typeface="Times New Roman"/>
                      </a:endParaRPr>
                    </a:p>
                  </a:txBody>
                  <a:tcPr marL="68580" marR="68580" marT="0" marB="0" anchor="ctr"/>
                </a:tc>
              </a:tr>
              <a:tr h="487369">
                <a:tc rowSpan="3">
                  <a:txBody>
                    <a:bodyPr/>
                    <a:lstStyle/>
                    <a:p>
                      <a:pPr marL="0" marR="0" algn="ctr" defTabSz="571049" rtl="0" eaLnBrk="1" latinLnBrk="0" hangingPunct="1">
                        <a:lnSpc>
                          <a:spcPct val="115000"/>
                        </a:lnSpc>
                        <a:spcBef>
                          <a:spcPts val="600"/>
                        </a:spcBef>
                        <a:spcAft>
                          <a:spcPts val="600"/>
                        </a:spcAft>
                      </a:pPr>
                      <a:r>
                        <a:rPr lang="en-US" sz="1000" b="0" kern="1200" dirty="0" smtClean="0">
                          <a:solidFill>
                            <a:schemeClr val="dk1"/>
                          </a:solidFill>
                          <a:latin typeface="Arial Black" pitchFamily="34" charset="0"/>
                          <a:ea typeface="Calibri"/>
                          <a:cs typeface="Times New Roman"/>
                        </a:rPr>
                        <a:t>NEEDS</a:t>
                      </a:r>
                      <a:endParaRPr lang="en-US" sz="1000" b="0" kern="1200" dirty="0">
                        <a:solidFill>
                          <a:schemeClr val="dk1"/>
                        </a:solidFill>
                        <a:latin typeface="Arial Black" pitchFamily="34" charset="0"/>
                        <a:ea typeface="Calibri"/>
                        <a:cs typeface="Times New Roman"/>
                      </a:endParaRPr>
                    </a:p>
                  </a:txBody>
                  <a:tcPr marL="68580" marR="68580" marT="0" marB="0" vert="vert270" anchor="ctr">
                    <a:solidFill>
                      <a:schemeClr val="accent4">
                        <a:lumMod val="40000"/>
                        <a:lumOff val="60000"/>
                      </a:schemeClr>
                    </a:solidFill>
                  </a:tcPr>
                </a:tc>
                <a:tc>
                  <a:txBody>
                    <a:bodyPr/>
                    <a:lstStyle/>
                    <a:p>
                      <a:pPr marL="0" marR="0" indent="0" algn="l" defTabSz="571049" rtl="0" eaLnBrk="1" fontAlgn="auto" latinLnBrk="0" hangingPunct="1">
                        <a:lnSpc>
                          <a:spcPct val="115000"/>
                        </a:lnSpc>
                        <a:spcBef>
                          <a:spcPts val="600"/>
                        </a:spcBef>
                        <a:spcAft>
                          <a:spcPts val="600"/>
                        </a:spcAft>
                        <a:buClrTx/>
                        <a:buSzTx/>
                        <a:buFontTx/>
                        <a:buNone/>
                        <a:tabLst/>
                        <a:defRPr/>
                      </a:pPr>
                      <a:r>
                        <a:rPr lang="en-US" sz="1200" b="1" kern="1200" dirty="0" smtClean="0">
                          <a:solidFill>
                            <a:schemeClr val="dk1"/>
                          </a:solidFill>
                          <a:latin typeface="Calibri"/>
                          <a:ea typeface="Calibri"/>
                          <a:cs typeface="Times New Roman"/>
                        </a:rPr>
                        <a:t>Usage Goals</a:t>
                      </a:r>
                      <a:endParaRPr lang="en-US" sz="1200" b="1" kern="1200" dirty="0">
                        <a:solidFill>
                          <a:schemeClr val="dk1"/>
                        </a:solidFill>
                        <a:latin typeface="Calibri"/>
                        <a:ea typeface="Calibri"/>
                        <a:cs typeface="Times New Roman"/>
                      </a:endParaRPr>
                    </a:p>
                  </a:txBody>
                  <a:tcPr marL="68580" marR="68580" marT="0" marB="0" anchor="ctr"/>
                </a:tc>
                <a:tc>
                  <a:txBody>
                    <a:bodyPr/>
                    <a:lstStyle/>
                    <a:p>
                      <a:pPr marL="0" marR="0" algn="l" defTabSz="571049" rtl="0" eaLnBrk="1" latinLnBrk="0" hangingPunct="1">
                        <a:lnSpc>
                          <a:spcPct val="115000"/>
                        </a:lnSpc>
                        <a:spcBef>
                          <a:spcPts val="600"/>
                        </a:spcBef>
                        <a:spcAft>
                          <a:spcPts val="600"/>
                        </a:spcAft>
                      </a:pPr>
                      <a:r>
                        <a:rPr lang="en-US" sz="1050" i="1" kern="1200" dirty="0" smtClean="0">
                          <a:solidFill>
                            <a:schemeClr val="dk1"/>
                          </a:solidFill>
                          <a:latin typeface="Calibri"/>
                          <a:ea typeface="Calibri"/>
                          <a:cs typeface="Times New Roman"/>
                        </a:rPr>
                        <a:t>She doesn’t want to have to worry about</a:t>
                      </a:r>
                      <a:r>
                        <a:rPr lang="en-US" sz="1050" i="1" kern="1200" baseline="0" dirty="0" smtClean="0">
                          <a:solidFill>
                            <a:schemeClr val="dk1"/>
                          </a:solidFill>
                          <a:latin typeface="Calibri"/>
                          <a:ea typeface="Calibri"/>
                          <a:cs typeface="Times New Roman"/>
                        </a:rPr>
                        <a:t> her finances.  She expects us to help her make it simple.</a:t>
                      </a:r>
                      <a:endParaRPr lang="en-US" sz="1050" i="1" kern="1200" dirty="0">
                        <a:solidFill>
                          <a:schemeClr val="dk1"/>
                        </a:solidFill>
                        <a:latin typeface="Calibri"/>
                        <a:ea typeface="Calibri"/>
                        <a:cs typeface="Times New Roman"/>
                      </a:endParaRPr>
                    </a:p>
                  </a:txBody>
                  <a:tcPr marL="68580" marR="68580" marT="0" marB="0" anchor="ctr"/>
                </a:tc>
              </a:tr>
              <a:tr h="557408">
                <a:tc vMerge="1">
                  <a:txBody>
                    <a:bodyPr/>
                    <a:lstStyle/>
                    <a:p>
                      <a:pPr marL="0" marR="0" algn="ctr">
                        <a:lnSpc>
                          <a:spcPct val="115000"/>
                        </a:lnSpc>
                        <a:spcBef>
                          <a:spcPts val="600"/>
                        </a:spcBef>
                        <a:spcAft>
                          <a:spcPts val="600"/>
                        </a:spcAft>
                      </a:pPr>
                      <a:endParaRPr lang="en-US" sz="1000" b="0" dirty="0">
                        <a:latin typeface="Arial Black" pitchFamily="34" charset="0"/>
                        <a:ea typeface="Calibri"/>
                        <a:cs typeface="Times New Roman"/>
                      </a:endParaRPr>
                    </a:p>
                  </a:txBody>
                  <a:tcPr marL="68580" marR="68580" marT="0" marB="0" vert="vert270" anchor="ctr"/>
                </a:tc>
                <a:tc>
                  <a:txBody>
                    <a:bodyPr/>
                    <a:lstStyle/>
                    <a:p>
                      <a:pPr marL="0" marR="0">
                        <a:lnSpc>
                          <a:spcPct val="115000"/>
                        </a:lnSpc>
                        <a:spcBef>
                          <a:spcPts val="600"/>
                        </a:spcBef>
                        <a:spcAft>
                          <a:spcPts val="600"/>
                        </a:spcAft>
                      </a:pPr>
                      <a:r>
                        <a:rPr lang="en-US" sz="1200" b="1" dirty="0" smtClean="0">
                          <a:latin typeface="Calibri"/>
                          <a:ea typeface="Calibri"/>
                          <a:cs typeface="Times New Roman"/>
                        </a:rPr>
                        <a:t>Emotional Goals /</a:t>
                      </a:r>
                      <a:r>
                        <a:rPr lang="en-US" sz="1200" b="1" baseline="0" dirty="0" smtClean="0">
                          <a:latin typeface="Calibri"/>
                          <a:ea typeface="Calibri"/>
                          <a:cs typeface="Times New Roman"/>
                        </a:rPr>
                        <a:t> Quote</a:t>
                      </a:r>
                      <a:endParaRPr lang="en-US" sz="1050" dirty="0">
                        <a:latin typeface="Calibri"/>
                        <a:ea typeface="Calibri"/>
                        <a:cs typeface="Times New Roman"/>
                      </a:endParaRPr>
                    </a:p>
                  </a:txBody>
                  <a:tcPr marL="68580" marR="68580" marT="0" marB="0" anchor="ctr"/>
                </a:tc>
                <a:tc>
                  <a:txBody>
                    <a:bodyPr/>
                    <a:lstStyle/>
                    <a:p>
                      <a:pPr marL="0" marR="0">
                        <a:lnSpc>
                          <a:spcPct val="115000"/>
                        </a:lnSpc>
                        <a:spcBef>
                          <a:spcPts val="600"/>
                        </a:spcBef>
                        <a:spcAft>
                          <a:spcPts val="600"/>
                        </a:spcAft>
                      </a:pPr>
                      <a:r>
                        <a:rPr lang="en-US" sz="1050" i="1" dirty="0" smtClean="0">
                          <a:latin typeface="Calibri"/>
                          <a:ea typeface="Calibri"/>
                          <a:cs typeface="Times New Roman"/>
                        </a:rPr>
                        <a:t>“I want to be able to pay all my bills without having to worry, and not obsess</a:t>
                      </a:r>
                      <a:r>
                        <a:rPr lang="en-US" sz="1050" i="1" baseline="0" dirty="0" smtClean="0">
                          <a:latin typeface="Calibri"/>
                          <a:ea typeface="Calibri"/>
                          <a:cs typeface="Times New Roman"/>
                        </a:rPr>
                        <a:t> over financial goals.</a:t>
                      </a:r>
                      <a:r>
                        <a:rPr lang="en-US" sz="1050" i="1" dirty="0" smtClean="0">
                          <a:latin typeface="Calibri"/>
                          <a:ea typeface="Calibri"/>
                          <a:cs typeface="Times New Roman"/>
                        </a:rPr>
                        <a:t>”</a:t>
                      </a:r>
                      <a:endParaRPr lang="en-US" sz="1050" i="1" dirty="0">
                        <a:latin typeface="Calibri"/>
                        <a:ea typeface="Calibri"/>
                        <a:cs typeface="Times New Roman"/>
                      </a:endParaRPr>
                    </a:p>
                  </a:txBody>
                  <a:tcPr marL="68580" marR="68580" marT="0" marB="0" anchor="ctr"/>
                </a:tc>
              </a:tr>
              <a:tr h="384175">
                <a:tc vMerge="1">
                  <a:txBody>
                    <a:bodyPr/>
                    <a:lstStyle/>
                    <a:p>
                      <a:pPr marL="0" marR="0">
                        <a:lnSpc>
                          <a:spcPct val="115000"/>
                        </a:lnSpc>
                        <a:spcBef>
                          <a:spcPts val="600"/>
                        </a:spcBef>
                        <a:spcAft>
                          <a:spcPts val="600"/>
                        </a:spcAft>
                      </a:pPr>
                      <a:endParaRPr lang="en-US" sz="1050" dirty="0">
                        <a:latin typeface="Calibri"/>
                        <a:ea typeface="Calibri"/>
                        <a:cs typeface="Times New Roman"/>
                      </a:endParaRPr>
                    </a:p>
                  </a:txBody>
                  <a:tcPr marL="68580" marR="68580" marT="0" marB="0"/>
                </a:tc>
                <a:tc>
                  <a:txBody>
                    <a:bodyPr/>
                    <a:lstStyle/>
                    <a:p>
                      <a:pPr marL="0" marR="0">
                        <a:lnSpc>
                          <a:spcPct val="115000"/>
                        </a:lnSpc>
                        <a:spcBef>
                          <a:spcPts val="600"/>
                        </a:spcBef>
                        <a:spcAft>
                          <a:spcPts val="600"/>
                        </a:spcAft>
                      </a:pPr>
                      <a:r>
                        <a:rPr lang="en-US" sz="1200" b="1" dirty="0" smtClean="0">
                          <a:latin typeface="Calibri"/>
                          <a:ea typeface="Calibri"/>
                          <a:cs typeface="Times New Roman"/>
                        </a:rPr>
                        <a:t>Motivations</a:t>
                      </a:r>
                      <a:r>
                        <a:rPr lang="en-US" sz="1200" b="1" baseline="0" dirty="0" smtClean="0">
                          <a:latin typeface="Calibri"/>
                          <a:ea typeface="Calibri"/>
                          <a:cs typeface="Times New Roman"/>
                        </a:rPr>
                        <a:t> &amp; Triggers</a:t>
                      </a:r>
                      <a:endParaRPr lang="en-US" sz="1050" dirty="0">
                        <a:latin typeface="Calibri"/>
                        <a:ea typeface="Calibri"/>
                        <a:cs typeface="Times New Roman"/>
                      </a:endParaRPr>
                    </a:p>
                  </a:txBody>
                  <a:tcPr marL="68580" marR="68580" marT="0" marB="0" anchor="ctr"/>
                </a:tc>
                <a:tc>
                  <a:txBody>
                    <a:bodyPr/>
                    <a:lstStyle/>
                    <a:p>
                      <a:pPr marL="0" marR="0">
                        <a:lnSpc>
                          <a:spcPct val="115000"/>
                        </a:lnSpc>
                        <a:spcBef>
                          <a:spcPts val="600"/>
                        </a:spcBef>
                        <a:spcAft>
                          <a:spcPts val="600"/>
                        </a:spcAft>
                      </a:pPr>
                      <a:r>
                        <a:rPr lang="en-US" sz="1050" i="1" kern="1200" dirty="0" smtClean="0">
                          <a:solidFill>
                            <a:schemeClr val="dk1"/>
                          </a:solidFill>
                          <a:latin typeface="Calibri"/>
                          <a:ea typeface="Calibri"/>
                          <a:cs typeface="Times New Roman"/>
                        </a:rPr>
                        <a:t>She cares about her friends, family, and wants</a:t>
                      </a:r>
                      <a:r>
                        <a:rPr lang="en-US" sz="1050" i="1" kern="1200" baseline="0" dirty="0" smtClean="0">
                          <a:solidFill>
                            <a:schemeClr val="dk1"/>
                          </a:solidFill>
                          <a:latin typeface="Calibri"/>
                          <a:ea typeface="Calibri"/>
                          <a:cs typeface="Times New Roman"/>
                        </a:rPr>
                        <a:t> to give back</a:t>
                      </a:r>
                      <a:endParaRPr lang="en-US" sz="1050" i="1" kern="1200" dirty="0">
                        <a:solidFill>
                          <a:schemeClr val="dk1"/>
                        </a:solidFill>
                        <a:latin typeface="Calibri"/>
                        <a:ea typeface="Calibri"/>
                        <a:cs typeface="Times New Roman"/>
                      </a:endParaRPr>
                    </a:p>
                  </a:txBody>
                  <a:tcPr marL="68580" marR="68580" marT="0" marB="0" anchor="ctr"/>
                </a:tc>
              </a:tr>
            </a:tbl>
          </a:graphicData>
        </a:graphic>
      </p:graphicFrame>
      <p:sp>
        <p:nvSpPr>
          <p:cNvPr id="141313" name="Rectangle 1"/>
          <p:cNvSpPr>
            <a:spLocks noChangeArrowheads="1"/>
          </p:cNvSpPr>
          <p:nvPr/>
        </p:nvSpPr>
        <p:spPr bwMode="auto">
          <a:xfrm>
            <a:off x="1121079" y="3496420"/>
            <a:ext cx="1772433" cy="113877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Lindsay</a:t>
            </a:r>
            <a:endParaRPr kumimoji="0" lang="en-US" sz="16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Age: 20</a:t>
            </a:r>
          </a:p>
          <a:p>
            <a:pPr marL="0" marR="0" lvl="0" indent="0" algn="ctr" defTabSz="914400" rtl="0" eaLnBrk="0" fontAlgn="base" latinLnBrk="0" hangingPunct="0">
              <a:lnSpc>
                <a:spcPct val="100000"/>
              </a:lnSpc>
              <a:spcBef>
                <a:spcPct val="0"/>
              </a:spcBef>
              <a:spcAft>
                <a:spcPct val="0"/>
              </a:spcAft>
              <a:buClrTx/>
              <a:buSzTx/>
              <a:buFontTx/>
              <a:buNone/>
              <a:tabLst/>
            </a:pPr>
            <a:r>
              <a:rPr lang="en-US" sz="1600" b="1" dirty="0" smtClean="0">
                <a:ea typeface="Calibri" pitchFamily="34" charset="0"/>
                <a:cs typeface="Times New Roman" pitchFamily="18" charset="0"/>
              </a:rPr>
              <a:t>Student</a:t>
            </a:r>
            <a:endParaRPr kumimoji="0" lang="en-US" sz="16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sz="1600" b="1" dirty="0" smtClean="0">
              <a:cs typeface="Times New Roman" pitchFamily="18" charset="0"/>
            </a:endParaRPr>
          </a:p>
        </p:txBody>
      </p:sp>
      <p:sp>
        <p:nvSpPr>
          <p:cNvPr id="8" name="Rectangle 7"/>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pic>
        <p:nvPicPr>
          <p:cNvPr id="2050" name="Picture 2" descr="C:\Users\mattbpri\Pictures\iPhone photos\IMG_3623.JPG"/>
          <p:cNvPicPr>
            <a:picLocks noChangeAspect="1" noChangeArrowheads="1"/>
          </p:cNvPicPr>
          <p:nvPr/>
        </p:nvPicPr>
        <p:blipFill>
          <a:blip r:embed="rId2" cstate="print"/>
          <a:srcRect/>
          <a:stretch>
            <a:fillRect/>
          </a:stretch>
        </p:blipFill>
        <p:spPr bwMode="auto">
          <a:xfrm>
            <a:off x="1158957" y="1206723"/>
            <a:ext cx="1735994" cy="2140326"/>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2395" y="201076"/>
            <a:ext cx="6224683" cy="446088"/>
          </a:xfrm>
        </p:spPr>
        <p:txBody>
          <a:bodyPr/>
          <a:lstStyle/>
          <a:p>
            <a:r>
              <a:rPr lang="en-GB" dirty="0" smtClean="0"/>
              <a:t>Sample Persona  (B2B)</a:t>
            </a:r>
            <a:endParaRPr lang="en-GB" dirty="0"/>
          </a:p>
        </p:txBody>
      </p:sp>
      <p:sp>
        <p:nvSpPr>
          <p:cNvPr id="8" name="Content Placeholder 7"/>
          <p:cNvSpPr>
            <a:spLocks noGrp="1"/>
          </p:cNvSpPr>
          <p:nvPr>
            <p:ph idx="1"/>
          </p:nvPr>
        </p:nvSpPr>
        <p:spPr/>
        <p:txBody>
          <a:bodyPr/>
          <a:lstStyle/>
          <a:p>
            <a:endParaRPr lang="en-US"/>
          </a:p>
        </p:txBody>
      </p:sp>
      <p:pic>
        <p:nvPicPr>
          <p:cNvPr id="103426" name="Picture 2"/>
          <p:cNvPicPr>
            <a:picLocks noChangeAspect="1" noChangeArrowheads="1"/>
          </p:cNvPicPr>
          <p:nvPr/>
        </p:nvPicPr>
        <p:blipFill>
          <a:blip r:embed="rId3" cstate="screen"/>
          <a:srcRect/>
          <a:stretch>
            <a:fillRect/>
          </a:stretch>
        </p:blipFill>
        <p:spPr bwMode="auto">
          <a:xfrm>
            <a:off x="2805831" y="709542"/>
            <a:ext cx="3202634" cy="4312061"/>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4</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132" y="201076"/>
            <a:ext cx="6230946" cy="446088"/>
          </a:xfrm>
        </p:spPr>
        <p:txBody>
          <a:bodyPr/>
          <a:lstStyle/>
          <a:p>
            <a:r>
              <a:rPr lang="en-GB" dirty="0" smtClean="0"/>
              <a:t>Sample Persona (B2B)</a:t>
            </a:r>
            <a:endParaRPr lang="en-GB" dirty="0"/>
          </a:p>
        </p:txBody>
      </p:sp>
      <p:sp>
        <p:nvSpPr>
          <p:cNvPr id="10" name="Content Placeholder 9"/>
          <p:cNvSpPr>
            <a:spLocks noGrp="1"/>
          </p:cNvSpPr>
          <p:nvPr>
            <p:ph idx="1"/>
          </p:nvPr>
        </p:nvSpPr>
        <p:spPr/>
        <p:txBody>
          <a:bodyPr/>
          <a:lstStyle/>
          <a:p>
            <a:endParaRPr lang="en-US"/>
          </a:p>
        </p:txBody>
      </p:sp>
      <p:pic>
        <p:nvPicPr>
          <p:cNvPr id="9" name="Picture 3"/>
          <p:cNvPicPr>
            <a:picLocks noChangeAspect="1" noChangeArrowheads="1"/>
          </p:cNvPicPr>
          <p:nvPr/>
        </p:nvPicPr>
        <p:blipFill>
          <a:blip r:embed="rId3" cstate="screen"/>
          <a:srcRect/>
          <a:stretch>
            <a:fillRect/>
          </a:stretch>
        </p:blipFill>
        <p:spPr bwMode="auto">
          <a:xfrm>
            <a:off x="2642992" y="882630"/>
            <a:ext cx="3081403" cy="4082814"/>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4</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398963" y="304800"/>
            <a:ext cx="8346073" cy="666750"/>
          </a:xfrm>
        </p:spPr>
        <p:txBody>
          <a:bodyPr/>
          <a:lstStyle/>
          <a:p>
            <a:r>
              <a:rPr lang="en-US" dirty="0" smtClean="0"/>
              <a:t>DISCUSSION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3129" y="1544241"/>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54305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4" name="Group 58" descr=" 4"/>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20" name="Group 56" descr=" 20"/>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3" name="Group 55" descr=" 23"/>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6" name="Group 57" descr=" 26"/>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9" name="Group 51" descr=" 29"/>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32" name="Group 52" descr=" 32"/>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5" name="Group 50" descr=" 35"/>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8" name="Group 59" descr=" 38"/>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3" name="TextBox 2" descr=" 3"/>
          <p:cNvSpPr txBox="1"/>
          <p:nvPr/>
        </p:nvSpPr>
        <p:spPr>
          <a:xfrm>
            <a:off x="6058287" y="514350"/>
            <a:ext cx="2161629" cy="1028700"/>
          </a:xfrm>
          <a:prstGeom prst="rect">
            <a:avLst/>
          </a:prstGeom>
          <a:noFill/>
        </p:spPr>
        <p:txBody>
          <a:bodyPr wrap="square" lIns="0" tIns="0" rIns="0" bIns="0" rtlCol="0">
            <a:noAutofit/>
          </a:bodyPr>
          <a:lstStyle/>
          <a:p>
            <a:pPr>
              <a:lnSpc>
                <a:spcPct val="90000"/>
              </a:lnSpc>
            </a:pPr>
            <a:r>
              <a:rPr lang="en-US" b="1" dirty="0" smtClean="0"/>
              <a:t>Need Phase – Organization’s Perspective:</a:t>
            </a:r>
          </a:p>
          <a:p>
            <a:pPr>
              <a:lnSpc>
                <a:spcPct val="90000"/>
              </a:lnSpc>
            </a:pPr>
            <a:r>
              <a:rPr lang="en-US" dirty="0" smtClean="0"/>
              <a:t>“When </a:t>
            </a:r>
            <a:r>
              <a:rPr lang="en-US" dirty="0"/>
              <a:t>a customer has a need for a product or service, are they aware of our </a:t>
            </a:r>
            <a:r>
              <a:rPr lang="en-US" dirty="0" smtClean="0"/>
              <a:t>brand?”</a:t>
            </a:r>
            <a:endParaRPr lang="en-US" dirty="0"/>
          </a:p>
        </p:txBody>
      </p:sp>
      <p:sp>
        <p:nvSpPr>
          <p:cNvPr id="50" name="Oval 49" descr=" 50"/>
          <p:cNvSpPr/>
          <p:nvPr/>
        </p:nvSpPr>
        <p:spPr>
          <a:xfrm>
            <a:off x="2668414" y="4035028"/>
            <a:ext cx="515675" cy="422672"/>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3" name="TextBox 52" descr=" 53"/>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4" name="TextBox 53" descr=" 54"/>
          <p:cNvSpPr txBox="1"/>
          <p:nvPr/>
        </p:nvSpPr>
        <p:spPr>
          <a:xfrm>
            <a:off x="6458441" y="322591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3618725647"/>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398963" y="304800"/>
            <a:ext cx="8346073" cy="666750"/>
          </a:xfrm>
        </p:spPr>
        <p:txBody>
          <a:bodyPr/>
          <a:lstStyle/>
          <a:p>
            <a:r>
              <a:rPr lang="en-US" dirty="0" smtClean="0"/>
              <a:t>DISCUSSION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3129" y="1544241"/>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54305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4" name="Group 58" descr=" 4"/>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20" name="Group 56" descr=" 20"/>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3" name="Group 55" descr=" 23"/>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6" name="Group 57" descr=" 26"/>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9" name="Group 51" descr=" 29"/>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32" name="Group 52" descr=" 32"/>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5" name="Group 50" descr=" 35"/>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8" name="Group 59" descr=" 38"/>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3" name="TextBox 2" descr=" 3"/>
          <p:cNvSpPr txBox="1"/>
          <p:nvPr/>
        </p:nvSpPr>
        <p:spPr>
          <a:xfrm>
            <a:off x="6058287" y="514350"/>
            <a:ext cx="2161629" cy="1028700"/>
          </a:xfrm>
          <a:prstGeom prst="rect">
            <a:avLst/>
          </a:prstGeom>
          <a:noFill/>
        </p:spPr>
        <p:txBody>
          <a:bodyPr wrap="square" lIns="0" tIns="0" rIns="0" bIns="0" rtlCol="0">
            <a:noAutofit/>
          </a:bodyPr>
          <a:lstStyle/>
          <a:p>
            <a:pPr>
              <a:lnSpc>
                <a:spcPct val="90000"/>
              </a:lnSpc>
            </a:pPr>
            <a:r>
              <a:rPr lang="en-US" b="1" dirty="0" smtClean="0"/>
              <a:t>Need Phase – Organization’s Perspective:</a:t>
            </a:r>
          </a:p>
          <a:p>
            <a:pPr>
              <a:lnSpc>
                <a:spcPct val="90000"/>
              </a:lnSpc>
            </a:pPr>
            <a:r>
              <a:rPr lang="en-US" dirty="0" smtClean="0"/>
              <a:t>“When </a:t>
            </a:r>
            <a:r>
              <a:rPr lang="en-US" dirty="0"/>
              <a:t>a customer has a need for a product or service, are they aware of our </a:t>
            </a:r>
            <a:r>
              <a:rPr lang="en-US" dirty="0" smtClean="0"/>
              <a:t>brand?”</a:t>
            </a:r>
            <a:endParaRPr lang="en-US" dirty="0"/>
          </a:p>
        </p:txBody>
      </p:sp>
      <p:sp>
        <p:nvSpPr>
          <p:cNvPr id="50" name="Oval 49" descr=" 50"/>
          <p:cNvSpPr/>
          <p:nvPr/>
        </p:nvSpPr>
        <p:spPr>
          <a:xfrm>
            <a:off x="2668414" y="4035028"/>
            <a:ext cx="515675" cy="422672"/>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1" name="Rectangle 50" descr=" 51"/>
          <p:cNvSpPr>
            <a:spLocks noChangeAspect="1"/>
          </p:cNvSpPr>
          <p:nvPr/>
        </p:nvSpPr>
        <p:spPr>
          <a:xfrm>
            <a:off x="6515606" y="2000250"/>
            <a:ext cx="1136512" cy="1136512"/>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ADVERTISING REACH AND FREQUENCY</a:t>
            </a:r>
            <a:endParaRPr lang="en-US" sz="1200" b="1" dirty="0">
              <a:solidFill>
                <a:schemeClr val="tx1"/>
              </a:solidFill>
              <a:latin typeface="Comic Sans MS" pitchFamily="66" charset="0"/>
              <a:cs typeface="Skippy Sharpie"/>
            </a:endParaRPr>
          </a:p>
        </p:txBody>
      </p:sp>
      <p:sp>
        <p:nvSpPr>
          <p:cNvPr id="53" name="TextBox 52" descr=" 53"/>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4" name="TextBox 53" descr=" 54"/>
          <p:cNvSpPr txBox="1"/>
          <p:nvPr/>
        </p:nvSpPr>
        <p:spPr>
          <a:xfrm>
            <a:off x="6458441" y="322591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1981162862"/>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398963" y="304800"/>
            <a:ext cx="8346073" cy="666750"/>
          </a:xfrm>
        </p:spPr>
        <p:txBody>
          <a:bodyPr/>
          <a:lstStyle/>
          <a:p>
            <a:r>
              <a:rPr lang="en-US" dirty="0" smtClean="0"/>
              <a:t>DISCUSSION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3129" y="1544241"/>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54305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4" name="Group 58" descr=" 4"/>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20" name="Group 56" descr=" 20"/>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3" name="Group 55" descr=" 23"/>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6" name="Group 57" descr=" 26"/>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9" name="Group 51" descr=" 29"/>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32" name="Group 52" descr=" 32"/>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5" name="Group 50" descr=" 35"/>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8" name="Group 59" descr=" 38"/>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3" name="TextBox 2" descr=" 3"/>
          <p:cNvSpPr txBox="1"/>
          <p:nvPr/>
        </p:nvSpPr>
        <p:spPr>
          <a:xfrm>
            <a:off x="6058287" y="514350"/>
            <a:ext cx="2161629" cy="1028700"/>
          </a:xfrm>
          <a:prstGeom prst="rect">
            <a:avLst/>
          </a:prstGeom>
          <a:noFill/>
        </p:spPr>
        <p:txBody>
          <a:bodyPr wrap="square" lIns="0" tIns="0" rIns="0" bIns="0" rtlCol="0">
            <a:noAutofit/>
          </a:bodyPr>
          <a:lstStyle/>
          <a:p>
            <a:pPr>
              <a:lnSpc>
                <a:spcPct val="90000"/>
              </a:lnSpc>
            </a:pPr>
            <a:r>
              <a:rPr lang="en-US" b="1" dirty="0" smtClean="0"/>
              <a:t>Need Phase – Organization’s Perspective:</a:t>
            </a:r>
          </a:p>
          <a:p>
            <a:pPr>
              <a:lnSpc>
                <a:spcPct val="90000"/>
              </a:lnSpc>
            </a:pPr>
            <a:r>
              <a:rPr lang="en-US" dirty="0" smtClean="0"/>
              <a:t>“When </a:t>
            </a:r>
            <a:r>
              <a:rPr lang="en-US" dirty="0"/>
              <a:t>a customer has a need for a product or service, are they aware of our </a:t>
            </a:r>
            <a:r>
              <a:rPr lang="en-US" dirty="0" smtClean="0"/>
              <a:t>brand?”</a:t>
            </a:r>
            <a:endParaRPr lang="en-US" dirty="0"/>
          </a:p>
        </p:txBody>
      </p:sp>
      <p:sp>
        <p:nvSpPr>
          <p:cNvPr id="50" name="Oval 49" descr=" 50"/>
          <p:cNvSpPr/>
          <p:nvPr/>
        </p:nvSpPr>
        <p:spPr>
          <a:xfrm>
            <a:off x="2668414" y="4035028"/>
            <a:ext cx="515675" cy="422672"/>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1" name="Rectangle 50" descr=" 51"/>
          <p:cNvSpPr>
            <a:spLocks noChangeAspect="1"/>
          </p:cNvSpPr>
          <p:nvPr/>
        </p:nvSpPr>
        <p:spPr>
          <a:xfrm>
            <a:off x="6515606" y="2000250"/>
            <a:ext cx="1136512" cy="1136512"/>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ADVERTISING REACH AND FREQUENCY</a:t>
            </a:r>
            <a:endParaRPr lang="en-US" sz="1200" b="1" dirty="0">
              <a:solidFill>
                <a:schemeClr val="tx1"/>
              </a:solidFill>
              <a:latin typeface="Comic Sans MS" pitchFamily="66" charset="0"/>
              <a:cs typeface="Skippy Sharpie"/>
            </a:endParaRPr>
          </a:p>
        </p:txBody>
      </p:sp>
      <p:sp>
        <p:nvSpPr>
          <p:cNvPr id="52" name="Rectangle 51" descr=" 52"/>
          <p:cNvSpPr>
            <a:spLocks noChangeAspect="1"/>
          </p:cNvSpPr>
          <p:nvPr/>
        </p:nvSpPr>
        <p:spPr>
          <a:xfrm>
            <a:off x="6555901" y="3470962"/>
            <a:ext cx="1136512" cy="1136512"/>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RETURN ON ADVERTISING SPEND</a:t>
            </a:r>
            <a:endParaRPr lang="en-US" sz="800" b="1" dirty="0">
              <a:solidFill>
                <a:schemeClr val="tx1"/>
              </a:solidFill>
              <a:latin typeface="Comic Sans MS" pitchFamily="66" charset="0"/>
              <a:cs typeface="Skippy Sharpie"/>
            </a:endParaRPr>
          </a:p>
        </p:txBody>
      </p:sp>
      <p:sp>
        <p:nvSpPr>
          <p:cNvPr id="53" name="TextBox 52" descr=" 53"/>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4" name="TextBox 53" descr=" 54"/>
          <p:cNvSpPr txBox="1"/>
          <p:nvPr/>
        </p:nvSpPr>
        <p:spPr>
          <a:xfrm>
            <a:off x="6458441" y="322591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3104072772"/>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398963" y="304800"/>
            <a:ext cx="8346073" cy="666750"/>
          </a:xfrm>
        </p:spPr>
        <p:txBody>
          <a:bodyPr/>
          <a:lstStyle/>
          <a:p>
            <a:r>
              <a:rPr lang="en-US" dirty="0" smtClean="0"/>
              <a:t>ACTIVITY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3129" y="1544241"/>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54305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3" name="Group 58" descr=" 3"/>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4" name="Group 56" descr=" 4"/>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0" name="Group 55" descr=" 20"/>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3" name="Group 57" descr=" 23"/>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6" name="Group 51" descr=" 26"/>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29" name="Group 52" descr=" 29"/>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2" name="Group 50" descr=" 32"/>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5" name="Group 59" descr=" 35"/>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50" name="Oval 49" descr=" 50"/>
          <p:cNvSpPr/>
          <p:nvPr/>
        </p:nvSpPr>
        <p:spPr>
          <a:xfrm>
            <a:off x="1859992" y="4050978"/>
            <a:ext cx="700270" cy="422672"/>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3" name="TextBox 52" descr=" 53"/>
          <p:cNvSpPr txBox="1"/>
          <p:nvPr/>
        </p:nvSpPr>
        <p:spPr>
          <a:xfrm>
            <a:off x="6058287" y="400050"/>
            <a:ext cx="2161629" cy="1143000"/>
          </a:xfrm>
          <a:prstGeom prst="rect">
            <a:avLst/>
          </a:prstGeom>
          <a:noFill/>
        </p:spPr>
        <p:txBody>
          <a:bodyPr wrap="square" lIns="0" tIns="0" rIns="0" bIns="0" rtlCol="0">
            <a:noAutofit/>
          </a:bodyPr>
          <a:lstStyle/>
          <a:p>
            <a:pPr>
              <a:lnSpc>
                <a:spcPct val="90000"/>
              </a:lnSpc>
            </a:pPr>
            <a:r>
              <a:rPr lang="en-US" b="1" dirty="0" smtClean="0"/>
              <a:t>Research Phase – Organization’s Perspective:</a:t>
            </a:r>
          </a:p>
          <a:p>
            <a:pPr>
              <a:lnSpc>
                <a:spcPct val="90000"/>
              </a:lnSpc>
            </a:pPr>
            <a:r>
              <a:rPr lang="en-US" dirty="0" smtClean="0"/>
              <a:t>"</a:t>
            </a:r>
            <a:r>
              <a:rPr lang="en-US" dirty="0"/>
              <a:t>When a customer </a:t>
            </a:r>
            <a:r>
              <a:rPr lang="en-US" dirty="0" smtClean="0"/>
              <a:t>begins their </a:t>
            </a:r>
            <a:r>
              <a:rPr lang="en-US" dirty="0"/>
              <a:t>research, do they know </a:t>
            </a:r>
            <a:r>
              <a:rPr lang="en-US" dirty="0" smtClean="0"/>
              <a:t>our </a:t>
            </a:r>
            <a:r>
              <a:rPr lang="en-US" dirty="0"/>
              <a:t>products or services </a:t>
            </a:r>
            <a:r>
              <a:rPr lang="en-US" dirty="0" smtClean="0"/>
              <a:t>could </a:t>
            </a:r>
            <a:r>
              <a:rPr lang="en-US" dirty="0"/>
              <a:t>meet their needs</a:t>
            </a:r>
            <a:r>
              <a:rPr lang="en-US" dirty="0" smtClean="0"/>
              <a:t>?"</a:t>
            </a:r>
            <a:endParaRPr lang="en-US" sz="2100" dirty="0"/>
          </a:p>
        </p:txBody>
      </p:sp>
      <p:sp>
        <p:nvSpPr>
          <p:cNvPr id="56" name="TextBox 55" descr=" 56"/>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7" name="TextBox 56" descr=" 57"/>
          <p:cNvSpPr txBox="1"/>
          <p:nvPr/>
        </p:nvSpPr>
        <p:spPr>
          <a:xfrm>
            <a:off x="6458441" y="322591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2245194638"/>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33" y="201076"/>
            <a:ext cx="6350845" cy="446088"/>
          </a:xfrm>
        </p:spPr>
        <p:txBody>
          <a:bodyPr/>
          <a:lstStyle/>
          <a:p>
            <a:r>
              <a:rPr lang="en-US" dirty="0" smtClean="0"/>
              <a:t>What are the Goals?</a:t>
            </a:r>
            <a:endParaRPr lang="en-US" dirty="0"/>
          </a:p>
        </p:txBody>
      </p:sp>
      <p:sp>
        <p:nvSpPr>
          <p:cNvPr id="3" name="Content Placeholder 2"/>
          <p:cNvSpPr>
            <a:spLocks noGrp="1"/>
          </p:cNvSpPr>
          <p:nvPr>
            <p:ph idx="1"/>
          </p:nvPr>
        </p:nvSpPr>
        <p:spPr/>
        <p:txBody>
          <a:bodyPr/>
          <a:lstStyle/>
          <a:p>
            <a:r>
              <a:rPr lang="en-US" u="sng" dirty="0" smtClean="0"/>
              <a:t>Primary Goal</a:t>
            </a:r>
            <a:r>
              <a:rPr lang="en-US" dirty="0" smtClean="0"/>
              <a:t>: Experience how Journey Mapping will work for your customers &amp; your business</a:t>
            </a:r>
          </a:p>
          <a:p>
            <a:r>
              <a:rPr lang="en-US" dirty="0" smtClean="0"/>
              <a:t>Expand the reach &amp; prepare internal teams to apply CXJM in your day to day business</a:t>
            </a:r>
          </a:p>
          <a:p>
            <a:r>
              <a:rPr lang="en-US" dirty="0" smtClean="0"/>
              <a:t>Identify projects that are worth pursuing</a:t>
            </a:r>
            <a:endParaRPr lang="en-US" dirty="0"/>
          </a:p>
        </p:txBody>
      </p:sp>
      <p:sp>
        <p:nvSpPr>
          <p:cNvPr id="4" name="Rectangle 3"/>
          <p:cNvSpPr/>
          <p:nvPr/>
        </p:nvSpPr>
        <p:spPr>
          <a:xfrm>
            <a:off x="139890" y="156949"/>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1</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398963" y="304800"/>
            <a:ext cx="8346073" cy="666750"/>
          </a:xfrm>
        </p:spPr>
        <p:txBody>
          <a:bodyPr/>
          <a:lstStyle/>
          <a:p>
            <a:r>
              <a:rPr lang="en-US" dirty="0" smtClean="0"/>
              <a:t>ACTIVITY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3129" y="1544241"/>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54305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3" name="Group 58" descr=" 3"/>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4" name="Group 56" descr=" 4"/>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0" name="Group 55" descr=" 20"/>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3" name="Group 57" descr=" 23"/>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6" name="Group 51" descr=" 26"/>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29" name="Group 52" descr=" 29"/>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2" name="Group 50" descr=" 32"/>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5" name="Group 59" descr=" 35"/>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50" name="Oval 49" descr=" 50"/>
          <p:cNvSpPr/>
          <p:nvPr/>
        </p:nvSpPr>
        <p:spPr>
          <a:xfrm>
            <a:off x="1859992" y="4050978"/>
            <a:ext cx="700270" cy="422672"/>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3" name="TextBox 52" descr=" 53"/>
          <p:cNvSpPr txBox="1"/>
          <p:nvPr/>
        </p:nvSpPr>
        <p:spPr>
          <a:xfrm>
            <a:off x="6058287" y="400050"/>
            <a:ext cx="2161629" cy="1143000"/>
          </a:xfrm>
          <a:prstGeom prst="rect">
            <a:avLst/>
          </a:prstGeom>
          <a:noFill/>
        </p:spPr>
        <p:txBody>
          <a:bodyPr wrap="square" lIns="0" tIns="0" rIns="0" bIns="0" rtlCol="0">
            <a:noAutofit/>
          </a:bodyPr>
          <a:lstStyle/>
          <a:p>
            <a:pPr>
              <a:lnSpc>
                <a:spcPct val="90000"/>
              </a:lnSpc>
            </a:pPr>
            <a:r>
              <a:rPr lang="en-US" b="1" dirty="0" smtClean="0"/>
              <a:t>Research Phase – Organization’s Perspective:</a:t>
            </a:r>
          </a:p>
          <a:p>
            <a:pPr>
              <a:lnSpc>
                <a:spcPct val="90000"/>
              </a:lnSpc>
            </a:pPr>
            <a:r>
              <a:rPr lang="en-US" dirty="0" smtClean="0"/>
              <a:t>"</a:t>
            </a:r>
            <a:r>
              <a:rPr lang="en-US" dirty="0"/>
              <a:t>When a customer </a:t>
            </a:r>
            <a:r>
              <a:rPr lang="en-US" dirty="0" smtClean="0"/>
              <a:t>begins their </a:t>
            </a:r>
            <a:r>
              <a:rPr lang="en-US" dirty="0"/>
              <a:t>research, do they know </a:t>
            </a:r>
            <a:r>
              <a:rPr lang="en-US" dirty="0" smtClean="0"/>
              <a:t>our </a:t>
            </a:r>
            <a:r>
              <a:rPr lang="en-US" dirty="0"/>
              <a:t>products or services </a:t>
            </a:r>
            <a:r>
              <a:rPr lang="en-US" dirty="0" smtClean="0"/>
              <a:t>could </a:t>
            </a:r>
            <a:r>
              <a:rPr lang="en-US" dirty="0"/>
              <a:t>meet their needs</a:t>
            </a:r>
            <a:r>
              <a:rPr lang="en-US" dirty="0" smtClean="0"/>
              <a:t>?"</a:t>
            </a:r>
            <a:endParaRPr lang="en-US" sz="2100" dirty="0"/>
          </a:p>
        </p:txBody>
      </p:sp>
      <p:sp>
        <p:nvSpPr>
          <p:cNvPr id="51" name="Rectangle 50" descr=" 54"/>
          <p:cNvSpPr>
            <a:spLocks noChangeAspect="1"/>
          </p:cNvSpPr>
          <p:nvPr/>
        </p:nvSpPr>
        <p:spPr>
          <a:xfrm>
            <a:off x="6515606" y="2000250"/>
            <a:ext cx="1371957" cy="1189434"/>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INTERACTION RATE</a:t>
            </a:r>
            <a:endParaRPr lang="en-US" sz="1200" b="1" dirty="0">
              <a:solidFill>
                <a:schemeClr val="tx1"/>
              </a:solidFill>
              <a:latin typeface="Comic Sans MS" pitchFamily="66" charset="0"/>
              <a:cs typeface="Skippy Sharpie"/>
            </a:endParaRPr>
          </a:p>
        </p:txBody>
      </p:sp>
      <p:sp>
        <p:nvSpPr>
          <p:cNvPr id="56" name="TextBox 55" descr=" 56"/>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7" name="TextBox 56" descr=" 57"/>
          <p:cNvSpPr txBox="1"/>
          <p:nvPr/>
        </p:nvSpPr>
        <p:spPr>
          <a:xfrm>
            <a:off x="6458441" y="322591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442835993"/>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398963" y="304800"/>
            <a:ext cx="8346073" cy="666750"/>
          </a:xfrm>
        </p:spPr>
        <p:txBody>
          <a:bodyPr/>
          <a:lstStyle/>
          <a:p>
            <a:r>
              <a:rPr lang="en-US" dirty="0" smtClean="0"/>
              <a:t>ACTIVITY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3129" y="1544241"/>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54305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3" name="Group 58" descr=" 3"/>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4" name="Group 56" descr=" 4"/>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0" name="Group 55" descr=" 20"/>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3" name="Group 57" descr=" 23"/>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6" name="Group 51" descr=" 26"/>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29" name="Group 52" descr=" 29"/>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2" name="Group 50" descr=" 32"/>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5" name="Group 59" descr=" 35"/>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50" name="Oval 49" descr=" 50"/>
          <p:cNvSpPr/>
          <p:nvPr/>
        </p:nvSpPr>
        <p:spPr>
          <a:xfrm>
            <a:off x="1859992" y="4050978"/>
            <a:ext cx="700270" cy="422672"/>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3" name="TextBox 52" descr=" 53"/>
          <p:cNvSpPr txBox="1"/>
          <p:nvPr/>
        </p:nvSpPr>
        <p:spPr>
          <a:xfrm>
            <a:off x="6058287" y="400050"/>
            <a:ext cx="2161629" cy="1143000"/>
          </a:xfrm>
          <a:prstGeom prst="rect">
            <a:avLst/>
          </a:prstGeom>
          <a:noFill/>
        </p:spPr>
        <p:txBody>
          <a:bodyPr wrap="square" lIns="0" tIns="0" rIns="0" bIns="0" rtlCol="0">
            <a:noAutofit/>
          </a:bodyPr>
          <a:lstStyle/>
          <a:p>
            <a:pPr>
              <a:lnSpc>
                <a:spcPct val="90000"/>
              </a:lnSpc>
            </a:pPr>
            <a:r>
              <a:rPr lang="en-US" b="1" dirty="0" smtClean="0"/>
              <a:t>Research Phase – Organization’s Perspective:</a:t>
            </a:r>
          </a:p>
          <a:p>
            <a:pPr>
              <a:lnSpc>
                <a:spcPct val="90000"/>
              </a:lnSpc>
            </a:pPr>
            <a:r>
              <a:rPr lang="en-US" dirty="0" smtClean="0"/>
              <a:t>"</a:t>
            </a:r>
            <a:r>
              <a:rPr lang="en-US" dirty="0"/>
              <a:t>When a customer </a:t>
            </a:r>
            <a:r>
              <a:rPr lang="en-US" dirty="0" smtClean="0"/>
              <a:t>begins their </a:t>
            </a:r>
            <a:r>
              <a:rPr lang="en-US" dirty="0"/>
              <a:t>research, do they know </a:t>
            </a:r>
            <a:r>
              <a:rPr lang="en-US" dirty="0" smtClean="0"/>
              <a:t>our </a:t>
            </a:r>
            <a:r>
              <a:rPr lang="en-US" dirty="0"/>
              <a:t>products or services </a:t>
            </a:r>
            <a:r>
              <a:rPr lang="en-US" dirty="0" smtClean="0"/>
              <a:t>could </a:t>
            </a:r>
            <a:r>
              <a:rPr lang="en-US" dirty="0"/>
              <a:t>meet their needs</a:t>
            </a:r>
            <a:r>
              <a:rPr lang="en-US" dirty="0" smtClean="0"/>
              <a:t>?"</a:t>
            </a:r>
            <a:endParaRPr lang="en-US" sz="2100" dirty="0"/>
          </a:p>
        </p:txBody>
      </p:sp>
      <p:sp>
        <p:nvSpPr>
          <p:cNvPr id="51" name="Rectangle 50" descr=" 54"/>
          <p:cNvSpPr>
            <a:spLocks noChangeAspect="1"/>
          </p:cNvSpPr>
          <p:nvPr/>
        </p:nvSpPr>
        <p:spPr>
          <a:xfrm>
            <a:off x="6515606" y="2000250"/>
            <a:ext cx="1371957" cy="1189434"/>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INTERACTION RATE</a:t>
            </a:r>
            <a:endParaRPr lang="en-US" sz="1200" b="1" dirty="0">
              <a:solidFill>
                <a:schemeClr val="tx1"/>
              </a:solidFill>
              <a:latin typeface="Comic Sans MS" pitchFamily="66" charset="0"/>
              <a:cs typeface="Skippy Sharpie"/>
            </a:endParaRPr>
          </a:p>
        </p:txBody>
      </p:sp>
      <p:sp>
        <p:nvSpPr>
          <p:cNvPr id="52" name="Rectangle 51" descr=" 55"/>
          <p:cNvSpPr>
            <a:spLocks noChangeAspect="1"/>
          </p:cNvSpPr>
          <p:nvPr/>
        </p:nvSpPr>
        <p:spPr>
          <a:xfrm>
            <a:off x="6555901" y="3470962"/>
            <a:ext cx="1331662" cy="1217332"/>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NUMBER OF OPPORTUNITIES</a:t>
            </a:r>
            <a:endParaRPr lang="en-US" sz="800" b="1" dirty="0">
              <a:solidFill>
                <a:schemeClr val="tx1"/>
              </a:solidFill>
              <a:latin typeface="Comic Sans MS" pitchFamily="66" charset="0"/>
              <a:cs typeface="Skippy Sharpie"/>
            </a:endParaRPr>
          </a:p>
        </p:txBody>
      </p:sp>
      <p:sp>
        <p:nvSpPr>
          <p:cNvPr id="56" name="TextBox 55" descr=" 56"/>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7" name="TextBox 56" descr=" 57"/>
          <p:cNvSpPr txBox="1"/>
          <p:nvPr/>
        </p:nvSpPr>
        <p:spPr>
          <a:xfrm>
            <a:off x="6458441" y="322591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3590203627"/>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398963" y="304800"/>
            <a:ext cx="8346073" cy="666750"/>
          </a:xfrm>
        </p:spPr>
        <p:txBody>
          <a:bodyPr/>
          <a:lstStyle/>
          <a:p>
            <a:r>
              <a:rPr lang="en-US" dirty="0" smtClean="0"/>
              <a:t>ACTIVITY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3129" y="1544241"/>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54305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3" name="Group 58" descr=" 3"/>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4" name="Group 56" descr=" 4"/>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0" name="Group 55" descr=" 20"/>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3" name="Group 57" descr=" 23"/>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6" name="Group 51" descr=" 26"/>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29" name="Group 52" descr=" 29"/>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2" name="Group 50" descr=" 32"/>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5" name="Group 59" descr=" 35"/>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50" name="Oval 49" descr=" 50"/>
          <p:cNvSpPr/>
          <p:nvPr/>
        </p:nvSpPr>
        <p:spPr>
          <a:xfrm>
            <a:off x="227468" y="2639504"/>
            <a:ext cx="655984" cy="422672"/>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4" name="TextBox 53" descr=" 54"/>
          <p:cNvSpPr txBox="1"/>
          <p:nvPr/>
        </p:nvSpPr>
        <p:spPr>
          <a:xfrm>
            <a:off x="6058287" y="400050"/>
            <a:ext cx="2161629" cy="1143000"/>
          </a:xfrm>
          <a:prstGeom prst="rect">
            <a:avLst/>
          </a:prstGeom>
          <a:noFill/>
        </p:spPr>
        <p:txBody>
          <a:bodyPr wrap="square" lIns="0" tIns="0" rIns="0" bIns="0" rtlCol="0">
            <a:noAutofit/>
          </a:bodyPr>
          <a:lstStyle/>
          <a:p>
            <a:pPr>
              <a:lnSpc>
                <a:spcPct val="90000"/>
              </a:lnSpc>
            </a:pPr>
            <a:r>
              <a:rPr lang="en-US" b="1" dirty="0" smtClean="0"/>
              <a:t>Select Phase – Organization’s Perspective:</a:t>
            </a:r>
          </a:p>
          <a:p>
            <a:pPr>
              <a:lnSpc>
                <a:spcPct val="90000"/>
              </a:lnSpc>
            </a:pPr>
            <a:r>
              <a:rPr lang="en-US" dirty="0" smtClean="0"/>
              <a:t>"What did our customer select, and how does it contribute to a financial benefit for us?"</a:t>
            </a:r>
            <a:endParaRPr lang="en-US" sz="2100" dirty="0"/>
          </a:p>
        </p:txBody>
      </p:sp>
      <p:sp>
        <p:nvSpPr>
          <p:cNvPr id="57" name="TextBox 56" descr=" 57"/>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8" name="TextBox 57" descr=" 58"/>
          <p:cNvSpPr txBox="1"/>
          <p:nvPr/>
        </p:nvSpPr>
        <p:spPr>
          <a:xfrm>
            <a:off x="6458441" y="322591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3618725647"/>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398963" y="304800"/>
            <a:ext cx="8346073" cy="666750"/>
          </a:xfrm>
        </p:spPr>
        <p:txBody>
          <a:bodyPr/>
          <a:lstStyle/>
          <a:p>
            <a:r>
              <a:rPr lang="en-US" dirty="0" smtClean="0"/>
              <a:t>ACTIVITY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3129" y="1544241"/>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54305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3" name="Group 58" descr=" 3"/>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4" name="Group 56" descr=" 4"/>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0" name="Group 55" descr=" 20"/>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3" name="Group 57" descr=" 23"/>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6" name="Group 51" descr=" 26"/>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29" name="Group 52" descr=" 29"/>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2" name="Group 50" descr=" 32"/>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5" name="Group 59" descr=" 35"/>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50" name="Oval 49" descr=" 50"/>
          <p:cNvSpPr/>
          <p:nvPr/>
        </p:nvSpPr>
        <p:spPr>
          <a:xfrm>
            <a:off x="227468" y="2639504"/>
            <a:ext cx="655984" cy="422672"/>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4" name="TextBox 53" descr=" 54"/>
          <p:cNvSpPr txBox="1"/>
          <p:nvPr/>
        </p:nvSpPr>
        <p:spPr>
          <a:xfrm>
            <a:off x="6058287" y="400050"/>
            <a:ext cx="2161629" cy="1143000"/>
          </a:xfrm>
          <a:prstGeom prst="rect">
            <a:avLst/>
          </a:prstGeom>
          <a:noFill/>
        </p:spPr>
        <p:txBody>
          <a:bodyPr wrap="square" lIns="0" tIns="0" rIns="0" bIns="0" rtlCol="0">
            <a:noAutofit/>
          </a:bodyPr>
          <a:lstStyle/>
          <a:p>
            <a:pPr>
              <a:lnSpc>
                <a:spcPct val="90000"/>
              </a:lnSpc>
            </a:pPr>
            <a:r>
              <a:rPr lang="en-US" b="1" dirty="0" smtClean="0"/>
              <a:t>Select Phase – Organization’s Perspective:</a:t>
            </a:r>
          </a:p>
          <a:p>
            <a:pPr>
              <a:lnSpc>
                <a:spcPct val="90000"/>
              </a:lnSpc>
            </a:pPr>
            <a:r>
              <a:rPr lang="en-US" dirty="0" smtClean="0"/>
              <a:t>"What did our customer select, and how does it contribute to a financial benefit for us?"</a:t>
            </a:r>
            <a:endParaRPr lang="en-US" sz="2100" dirty="0"/>
          </a:p>
        </p:txBody>
      </p:sp>
      <p:sp>
        <p:nvSpPr>
          <p:cNvPr id="51" name="Rectangle 50" descr=" 55"/>
          <p:cNvSpPr>
            <a:spLocks noChangeAspect="1"/>
          </p:cNvSpPr>
          <p:nvPr/>
        </p:nvSpPr>
        <p:spPr>
          <a:xfrm>
            <a:off x="6515606" y="2000250"/>
            <a:ext cx="1371957" cy="1189434"/>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UP-SELL / CROSS-SELL RATE</a:t>
            </a:r>
            <a:endParaRPr lang="en-US" sz="1200" b="1" dirty="0">
              <a:solidFill>
                <a:schemeClr val="tx1"/>
              </a:solidFill>
              <a:latin typeface="Comic Sans MS" pitchFamily="66" charset="0"/>
              <a:cs typeface="Skippy Sharpie"/>
            </a:endParaRPr>
          </a:p>
        </p:txBody>
      </p:sp>
      <p:sp>
        <p:nvSpPr>
          <p:cNvPr id="57" name="TextBox 56" descr=" 57"/>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8" name="TextBox 57" descr=" 58"/>
          <p:cNvSpPr txBox="1"/>
          <p:nvPr/>
        </p:nvSpPr>
        <p:spPr>
          <a:xfrm>
            <a:off x="6458441" y="322591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1386513585"/>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398963" y="304800"/>
            <a:ext cx="8346073" cy="666750"/>
          </a:xfrm>
        </p:spPr>
        <p:txBody>
          <a:bodyPr/>
          <a:lstStyle/>
          <a:p>
            <a:r>
              <a:rPr lang="en-US" dirty="0" smtClean="0"/>
              <a:t>ACTIVITY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3129" y="1544241"/>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54305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3" name="Group 58" descr=" 3"/>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4" name="Group 56" descr=" 4"/>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0" name="Group 55" descr=" 20"/>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3" name="Group 57" descr=" 23"/>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6" name="Group 51" descr=" 26"/>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29" name="Group 52" descr=" 29"/>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2" name="Group 50" descr=" 32"/>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5" name="Group 59" descr=" 35"/>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50" name="Oval 49" descr=" 50"/>
          <p:cNvSpPr/>
          <p:nvPr/>
        </p:nvSpPr>
        <p:spPr>
          <a:xfrm>
            <a:off x="227468" y="2639504"/>
            <a:ext cx="655984" cy="422672"/>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4" name="TextBox 53" descr=" 54"/>
          <p:cNvSpPr txBox="1"/>
          <p:nvPr/>
        </p:nvSpPr>
        <p:spPr>
          <a:xfrm>
            <a:off x="6058287" y="400050"/>
            <a:ext cx="2161629" cy="1143000"/>
          </a:xfrm>
          <a:prstGeom prst="rect">
            <a:avLst/>
          </a:prstGeom>
          <a:noFill/>
        </p:spPr>
        <p:txBody>
          <a:bodyPr wrap="square" lIns="0" tIns="0" rIns="0" bIns="0" rtlCol="0">
            <a:noAutofit/>
          </a:bodyPr>
          <a:lstStyle/>
          <a:p>
            <a:pPr>
              <a:lnSpc>
                <a:spcPct val="90000"/>
              </a:lnSpc>
            </a:pPr>
            <a:r>
              <a:rPr lang="en-US" b="1" dirty="0" smtClean="0"/>
              <a:t>Select Phase – Organization’s Perspective:</a:t>
            </a:r>
          </a:p>
          <a:p>
            <a:pPr>
              <a:lnSpc>
                <a:spcPct val="90000"/>
              </a:lnSpc>
            </a:pPr>
            <a:r>
              <a:rPr lang="en-US" dirty="0" smtClean="0"/>
              <a:t>"What did our customer select, and how does it contribute to a financial benefit for us?"</a:t>
            </a:r>
            <a:endParaRPr lang="en-US" sz="2100" dirty="0"/>
          </a:p>
        </p:txBody>
      </p:sp>
      <p:sp>
        <p:nvSpPr>
          <p:cNvPr id="51" name="Rectangle 50" descr=" 55"/>
          <p:cNvSpPr>
            <a:spLocks noChangeAspect="1"/>
          </p:cNvSpPr>
          <p:nvPr/>
        </p:nvSpPr>
        <p:spPr>
          <a:xfrm>
            <a:off x="6515606" y="2000250"/>
            <a:ext cx="1371957" cy="1189434"/>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UP-SELL / CROSS-SELL RATE</a:t>
            </a:r>
            <a:endParaRPr lang="en-US" sz="1200" b="1" dirty="0">
              <a:solidFill>
                <a:schemeClr val="tx1"/>
              </a:solidFill>
              <a:latin typeface="Comic Sans MS" pitchFamily="66" charset="0"/>
              <a:cs typeface="Skippy Sharpie"/>
            </a:endParaRPr>
          </a:p>
        </p:txBody>
      </p:sp>
      <p:sp>
        <p:nvSpPr>
          <p:cNvPr id="52" name="Rectangle 51" descr=" 56"/>
          <p:cNvSpPr>
            <a:spLocks noChangeAspect="1"/>
          </p:cNvSpPr>
          <p:nvPr/>
        </p:nvSpPr>
        <p:spPr>
          <a:xfrm>
            <a:off x="6555901" y="3470962"/>
            <a:ext cx="1331662" cy="1217332"/>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AVERAGE ORDER SIZE</a:t>
            </a:r>
            <a:endParaRPr lang="en-US" sz="800" b="1" dirty="0">
              <a:solidFill>
                <a:schemeClr val="tx1"/>
              </a:solidFill>
              <a:latin typeface="Comic Sans MS" pitchFamily="66" charset="0"/>
              <a:cs typeface="Skippy Sharpie"/>
            </a:endParaRPr>
          </a:p>
        </p:txBody>
      </p:sp>
      <p:sp>
        <p:nvSpPr>
          <p:cNvPr id="57" name="TextBox 56" descr=" 57"/>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8" name="TextBox 57" descr=" 58"/>
          <p:cNvSpPr txBox="1"/>
          <p:nvPr/>
        </p:nvSpPr>
        <p:spPr>
          <a:xfrm>
            <a:off x="6458441" y="322591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73176841"/>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398963" y="304800"/>
            <a:ext cx="8346073" cy="666750"/>
          </a:xfrm>
        </p:spPr>
        <p:txBody>
          <a:bodyPr/>
          <a:lstStyle/>
          <a:p>
            <a:r>
              <a:rPr lang="en-US" dirty="0" smtClean="0"/>
              <a:t>ACTIVITY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6701"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3" name="Group 58" descr=" 3"/>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4" name="Group 56" descr=" 4"/>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0" name="Group 55" descr=" 20"/>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3" name="Group 57" descr=" 23"/>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6" name="Group 51" descr=" 26"/>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29" name="Group 52" descr=" 29"/>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2" name="Group 50" descr=" 32"/>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5" name="Group 59" descr=" 35"/>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50" name="Oval 49" descr=" 50"/>
          <p:cNvSpPr/>
          <p:nvPr/>
        </p:nvSpPr>
        <p:spPr>
          <a:xfrm>
            <a:off x="1861319" y="1387550"/>
            <a:ext cx="743144" cy="422672"/>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4" name="TextBox 53" descr=" 54"/>
          <p:cNvSpPr txBox="1"/>
          <p:nvPr/>
        </p:nvSpPr>
        <p:spPr>
          <a:xfrm>
            <a:off x="6058287" y="400050"/>
            <a:ext cx="2161629" cy="1143000"/>
          </a:xfrm>
          <a:prstGeom prst="rect">
            <a:avLst/>
          </a:prstGeom>
          <a:noFill/>
        </p:spPr>
        <p:txBody>
          <a:bodyPr wrap="square" lIns="0" tIns="0" rIns="0" bIns="0" rtlCol="0">
            <a:noAutofit/>
          </a:bodyPr>
          <a:lstStyle/>
          <a:p>
            <a:pPr>
              <a:lnSpc>
                <a:spcPct val="90000"/>
              </a:lnSpc>
            </a:pPr>
            <a:r>
              <a:rPr lang="en-US" b="1" dirty="0" smtClean="0"/>
              <a:t>Purchase Phase – Organization’s Perspective:</a:t>
            </a:r>
          </a:p>
          <a:p>
            <a:pPr>
              <a:lnSpc>
                <a:spcPct val="90000"/>
              </a:lnSpc>
            </a:pPr>
            <a:r>
              <a:rPr lang="en-US" dirty="0" smtClean="0"/>
              <a:t>“How effective were we at getting our customers to convert?"</a:t>
            </a:r>
            <a:endParaRPr lang="en-US" sz="2100" dirty="0"/>
          </a:p>
        </p:txBody>
      </p:sp>
      <p:sp>
        <p:nvSpPr>
          <p:cNvPr id="57" name="TextBox 56" descr=" 57"/>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8" name="TextBox 57" descr=" 58"/>
          <p:cNvSpPr txBox="1"/>
          <p:nvPr/>
        </p:nvSpPr>
        <p:spPr>
          <a:xfrm>
            <a:off x="6458441" y="322591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3618725647"/>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398963" y="304800"/>
            <a:ext cx="8346073" cy="666750"/>
          </a:xfrm>
        </p:spPr>
        <p:txBody>
          <a:bodyPr/>
          <a:lstStyle/>
          <a:p>
            <a:r>
              <a:rPr lang="en-US" dirty="0" smtClean="0"/>
              <a:t>ACTIVITY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6701"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3" name="Group 58" descr=" 3"/>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4" name="Group 56" descr=" 4"/>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0" name="Group 55" descr=" 20"/>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3" name="Group 57" descr=" 23"/>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6" name="Group 51" descr=" 26"/>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29" name="Group 52" descr=" 29"/>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2" name="Group 50" descr=" 32"/>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5" name="Group 59" descr=" 35"/>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50" name="Oval 49" descr=" 50"/>
          <p:cNvSpPr/>
          <p:nvPr/>
        </p:nvSpPr>
        <p:spPr>
          <a:xfrm>
            <a:off x="1861319" y="1387550"/>
            <a:ext cx="743144" cy="422672"/>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4" name="TextBox 53" descr=" 54"/>
          <p:cNvSpPr txBox="1"/>
          <p:nvPr/>
        </p:nvSpPr>
        <p:spPr>
          <a:xfrm>
            <a:off x="6058287" y="400050"/>
            <a:ext cx="2161629" cy="1143000"/>
          </a:xfrm>
          <a:prstGeom prst="rect">
            <a:avLst/>
          </a:prstGeom>
          <a:noFill/>
        </p:spPr>
        <p:txBody>
          <a:bodyPr wrap="square" lIns="0" tIns="0" rIns="0" bIns="0" rtlCol="0">
            <a:noAutofit/>
          </a:bodyPr>
          <a:lstStyle/>
          <a:p>
            <a:pPr>
              <a:lnSpc>
                <a:spcPct val="90000"/>
              </a:lnSpc>
            </a:pPr>
            <a:r>
              <a:rPr lang="en-US" b="1" dirty="0" smtClean="0"/>
              <a:t>Purchase Phase – Organization’s Perspective:</a:t>
            </a:r>
          </a:p>
          <a:p>
            <a:pPr>
              <a:lnSpc>
                <a:spcPct val="90000"/>
              </a:lnSpc>
            </a:pPr>
            <a:r>
              <a:rPr lang="en-US" dirty="0" smtClean="0"/>
              <a:t>“How effective were we at getting our customers to convert?"</a:t>
            </a:r>
            <a:endParaRPr lang="en-US" sz="2100" dirty="0"/>
          </a:p>
        </p:txBody>
      </p:sp>
      <p:sp>
        <p:nvSpPr>
          <p:cNvPr id="51" name="Rectangle 50" descr=" 55"/>
          <p:cNvSpPr>
            <a:spLocks noChangeAspect="1"/>
          </p:cNvSpPr>
          <p:nvPr/>
        </p:nvSpPr>
        <p:spPr>
          <a:xfrm>
            <a:off x="6515606" y="2000250"/>
            <a:ext cx="1371957" cy="1189434"/>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CART ABANDONMENT RATE</a:t>
            </a:r>
            <a:endParaRPr lang="en-US" sz="1200" b="1" dirty="0">
              <a:solidFill>
                <a:schemeClr val="tx1"/>
              </a:solidFill>
              <a:latin typeface="Comic Sans MS" pitchFamily="66" charset="0"/>
              <a:cs typeface="Skippy Sharpie"/>
            </a:endParaRPr>
          </a:p>
        </p:txBody>
      </p:sp>
      <p:sp>
        <p:nvSpPr>
          <p:cNvPr id="57" name="TextBox 56" descr=" 57"/>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8" name="TextBox 57" descr=" 58"/>
          <p:cNvSpPr txBox="1"/>
          <p:nvPr/>
        </p:nvSpPr>
        <p:spPr>
          <a:xfrm>
            <a:off x="6458441" y="322591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971835077"/>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398963" y="304800"/>
            <a:ext cx="8346073" cy="666750"/>
          </a:xfrm>
        </p:spPr>
        <p:txBody>
          <a:bodyPr/>
          <a:lstStyle/>
          <a:p>
            <a:r>
              <a:rPr lang="en-US" dirty="0" smtClean="0"/>
              <a:t>ACTIVITY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6701"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3" name="Group 58" descr=" 3"/>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4" name="Group 56" descr=" 4"/>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0" name="Group 55" descr=" 20"/>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3" name="Group 57" descr=" 23"/>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6" name="Group 51" descr=" 26"/>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29" name="Group 52" descr=" 29"/>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2" name="Group 50" descr=" 32"/>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5" name="Group 59" descr=" 35"/>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50" name="Oval 49" descr=" 50"/>
          <p:cNvSpPr/>
          <p:nvPr/>
        </p:nvSpPr>
        <p:spPr>
          <a:xfrm>
            <a:off x="1861319" y="1387550"/>
            <a:ext cx="743144" cy="422672"/>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4" name="TextBox 53" descr=" 54"/>
          <p:cNvSpPr txBox="1"/>
          <p:nvPr/>
        </p:nvSpPr>
        <p:spPr>
          <a:xfrm>
            <a:off x="6058287" y="400050"/>
            <a:ext cx="2161629" cy="1143000"/>
          </a:xfrm>
          <a:prstGeom prst="rect">
            <a:avLst/>
          </a:prstGeom>
          <a:noFill/>
        </p:spPr>
        <p:txBody>
          <a:bodyPr wrap="square" lIns="0" tIns="0" rIns="0" bIns="0" rtlCol="0">
            <a:noAutofit/>
          </a:bodyPr>
          <a:lstStyle/>
          <a:p>
            <a:pPr>
              <a:lnSpc>
                <a:spcPct val="90000"/>
              </a:lnSpc>
            </a:pPr>
            <a:r>
              <a:rPr lang="en-US" b="1" dirty="0" smtClean="0"/>
              <a:t>Purchase Phase – Organization’s Perspective:</a:t>
            </a:r>
          </a:p>
          <a:p>
            <a:pPr>
              <a:lnSpc>
                <a:spcPct val="90000"/>
              </a:lnSpc>
            </a:pPr>
            <a:r>
              <a:rPr lang="en-US" dirty="0" smtClean="0"/>
              <a:t>“How effective were we at getting our customers to convert?"</a:t>
            </a:r>
            <a:endParaRPr lang="en-US" sz="2100" dirty="0"/>
          </a:p>
        </p:txBody>
      </p:sp>
      <p:sp>
        <p:nvSpPr>
          <p:cNvPr id="51" name="Rectangle 50" descr=" 55"/>
          <p:cNvSpPr>
            <a:spLocks noChangeAspect="1"/>
          </p:cNvSpPr>
          <p:nvPr/>
        </p:nvSpPr>
        <p:spPr>
          <a:xfrm>
            <a:off x="6515606" y="2000250"/>
            <a:ext cx="1371957" cy="1189434"/>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CART ABANDONMENT RATE</a:t>
            </a:r>
            <a:endParaRPr lang="en-US" sz="1200" b="1" dirty="0">
              <a:solidFill>
                <a:schemeClr val="tx1"/>
              </a:solidFill>
              <a:latin typeface="Comic Sans MS" pitchFamily="66" charset="0"/>
              <a:cs typeface="Skippy Sharpie"/>
            </a:endParaRPr>
          </a:p>
        </p:txBody>
      </p:sp>
      <p:sp>
        <p:nvSpPr>
          <p:cNvPr id="52" name="Rectangle 51" descr=" 56"/>
          <p:cNvSpPr>
            <a:spLocks noChangeAspect="1"/>
          </p:cNvSpPr>
          <p:nvPr/>
        </p:nvSpPr>
        <p:spPr>
          <a:xfrm>
            <a:off x="6555901" y="3470962"/>
            <a:ext cx="1331662" cy="1217332"/>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REVENUE PER TRANSACTION</a:t>
            </a:r>
            <a:endParaRPr lang="en-US" sz="800" b="1" dirty="0">
              <a:solidFill>
                <a:schemeClr val="tx1"/>
              </a:solidFill>
              <a:latin typeface="Comic Sans MS" pitchFamily="66" charset="0"/>
              <a:cs typeface="Skippy Sharpie"/>
            </a:endParaRPr>
          </a:p>
        </p:txBody>
      </p:sp>
      <p:sp>
        <p:nvSpPr>
          <p:cNvPr id="57" name="TextBox 56" descr=" 57"/>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8" name="TextBox 57" descr=" 58"/>
          <p:cNvSpPr txBox="1"/>
          <p:nvPr/>
        </p:nvSpPr>
        <p:spPr>
          <a:xfrm>
            <a:off x="6458441" y="322591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1192485757"/>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398963" y="304800"/>
            <a:ext cx="8346073" cy="666750"/>
          </a:xfrm>
        </p:spPr>
        <p:txBody>
          <a:bodyPr/>
          <a:lstStyle/>
          <a:p>
            <a:r>
              <a:rPr lang="en-US" dirty="0" smtClean="0"/>
              <a:t>ACTIVITY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6701"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3" name="Group 58" descr=" 3"/>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4" name="Group 56" descr=" 4"/>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0" name="Group 55" descr=" 20"/>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3" name="Group 57" descr=" 23"/>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6" name="Group 51" descr=" 26"/>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29" name="Group 52" descr=" 29"/>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2" name="Group 50" descr=" 32"/>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5" name="Group 59" descr=" 35"/>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50" name="Oval 49" descr=" 50"/>
          <p:cNvSpPr/>
          <p:nvPr/>
        </p:nvSpPr>
        <p:spPr>
          <a:xfrm>
            <a:off x="3085713" y="4035028"/>
            <a:ext cx="684788" cy="422672"/>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3" name="TextBox 52" descr=" 53"/>
          <p:cNvSpPr txBox="1"/>
          <p:nvPr/>
        </p:nvSpPr>
        <p:spPr>
          <a:xfrm>
            <a:off x="6058287" y="400050"/>
            <a:ext cx="2161629" cy="1143000"/>
          </a:xfrm>
          <a:prstGeom prst="rect">
            <a:avLst/>
          </a:prstGeom>
          <a:noFill/>
        </p:spPr>
        <p:txBody>
          <a:bodyPr wrap="square" lIns="0" tIns="0" rIns="0" bIns="0" rtlCol="0">
            <a:noAutofit/>
          </a:bodyPr>
          <a:lstStyle/>
          <a:p>
            <a:pPr>
              <a:lnSpc>
                <a:spcPct val="90000"/>
              </a:lnSpc>
            </a:pPr>
            <a:r>
              <a:rPr lang="en-US" b="1" dirty="0" smtClean="0"/>
              <a:t>Receive Phase – Organization’s Perspective:</a:t>
            </a:r>
          </a:p>
          <a:p>
            <a:pPr>
              <a:lnSpc>
                <a:spcPct val="90000"/>
              </a:lnSpc>
            </a:pPr>
            <a:r>
              <a:rPr lang="en-US" dirty="0" smtClean="0"/>
              <a:t>“How efficiently and effectively did we deliver our product or service?"</a:t>
            </a:r>
            <a:endParaRPr lang="en-US" sz="2100" dirty="0"/>
          </a:p>
        </p:txBody>
      </p:sp>
      <p:sp>
        <p:nvSpPr>
          <p:cNvPr id="56" name="TextBox 55" descr=" 56"/>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7" name="TextBox 56" descr=" 57"/>
          <p:cNvSpPr txBox="1"/>
          <p:nvPr/>
        </p:nvSpPr>
        <p:spPr>
          <a:xfrm>
            <a:off x="6458441" y="322591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1396192052"/>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398963" y="304800"/>
            <a:ext cx="8346073" cy="666750"/>
          </a:xfrm>
        </p:spPr>
        <p:txBody>
          <a:bodyPr/>
          <a:lstStyle/>
          <a:p>
            <a:r>
              <a:rPr lang="en-US" dirty="0" smtClean="0"/>
              <a:t>ACTIVITY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6701"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3" name="Group 58" descr=" 3"/>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4" name="Group 56" descr=" 4"/>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0" name="Group 55" descr=" 20"/>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3" name="Group 57" descr=" 23"/>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6" name="Group 51" descr=" 26"/>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29" name="Group 52" descr=" 29"/>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2" name="Group 50" descr=" 32"/>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5" name="Group 59" descr=" 35"/>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50" name="Oval 49" descr=" 50"/>
          <p:cNvSpPr/>
          <p:nvPr/>
        </p:nvSpPr>
        <p:spPr>
          <a:xfrm>
            <a:off x="3085713" y="4035028"/>
            <a:ext cx="684788" cy="422672"/>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3" name="TextBox 52" descr=" 53"/>
          <p:cNvSpPr txBox="1"/>
          <p:nvPr/>
        </p:nvSpPr>
        <p:spPr>
          <a:xfrm>
            <a:off x="6058287" y="400050"/>
            <a:ext cx="2161629" cy="1143000"/>
          </a:xfrm>
          <a:prstGeom prst="rect">
            <a:avLst/>
          </a:prstGeom>
          <a:noFill/>
        </p:spPr>
        <p:txBody>
          <a:bodyPr wrap="square" lIns="0" tIns="0" rIns="0" bIns="0" rtlCol="0">
            <a:noAutofit/>
          </a:bodyPr>
          <a:lstStyle/>
          <a:p>
            <a:pPr>
              <a:lnSpc>
                <a:spcPct val="90000"/>
              </a:lnSpc>
            </a:pPr>
            <a:r>
              <a:rPr lang="en-US" b="1" dirty="0" smtClean="0"/>
              <a:t>Receive Phase – Organization’s Perspective:</a:t>
            </a:r>
          </a:p>
          <a:p>
            <a:pPr>
              <a:lnSpc>
                <a:spcPct val="90000"/>
              </a:lnSpc>
            </a:pPr>
            <a:r>
              <a:rPr lang="en-US" dirty="0" smtClean="0"/>
              <a:t>“How efficiently and effectively did we deliver our product or service?"</a:t>
            </a:r>
            <a:endParaRPr lang="en-US" sz="2100" dirty="0"/>
          </a:p>
        </p:txBody>
      </p:sp>
      <p:sp>
        <p:nvSpPr>
          <p:cNvPr id="51" name="Rectangle 50" descr=" 54"/>
          <p:cNvSpPr>
            <a:spLocks noChangeAspect="1"/>
          </p:cNvSpPr>
          <p:nvPr/>
        </p:nvSpPr>
        <p:spPr>
          <a:xfrm>
            <a:off x="6515606" y="2000250"/>
            <a:ext cx="1371957" cy="1189434"/>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AVERAGE DELIVERY TIME</a:t>
            </a:r>
            <a:endParaRPr lang="en-US" sz="1200" b="1" dirty="0">
              <a:solidFill>
                <a:schemeClr val="tx1"/>
              </a:solidFill>
              <a:latin typeface="Comic Sans MS" pitchFamily="66" charset="0"/>
              <a:cs typeface="Skippy Sharpie"/>
            </a:endParaRPr>
          </a:p>
        </p:txBody>
      </p:sp>
      <p:sp>
        <p:nvSpPr>
          <p:cNvPr id="56" name="TextBox 55" descr=" 56"/>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7" name="TextBox 56" descr=" 57"/>
          <p:cNvSpPr txBox="1"/>
          <p:nvPr/>
        </p:nvSpPr>
        <p:spPr>
          <a:xfrm>
            <a:off x="6458441" y="322591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1772317726"/>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Vail 1.JPG"/>
          <p:cNvPicPr preferRelativeResize="0">
            <a:picLocks/>
          </p:cNvPicPr>
          <p:nvPr/>
        </p:nvPicPr>
        <p:blipFill>
          <a:blip r:embed="rId2" cstate="print"/>
          <a:stretch>
            <a:fillRect/>
          </a:stretch>
        </p:blipFill>
        <p:spPr>
          <a:xfrm>
            <a:off x="3568076" y="2154024"/>
            <a:ext cx="2103120" cy="1280160"/>
          </a:xfrm>
          <a:prstGeom prst="rect">
            <a:avLst/>
          </a:prstGeom>
          <a:effectLst>
            <a:outerShdw blurRad="50800" dist="38100" dir="5400000" algn="t" rotWithShape="0">
              <a:prstClr val="black">
                <a:alpha val="40000"/>
              </a:prstClr>
            </a:outerShdw>
          </a:effectLst>
        </p:spPr>
      </p:pic>
      <p:sp>
        <p:nvSpPr>
          <p:cNvPr id="24" name="TextBox 23"/>
          <p:cNvSpPr txBox="1"/>
          <p:nvPr/>
        </p:nvSpPr>
        <p:spPr>
          <a:xfrm>
            <a:off x="3500371" y="3270762"/>
            <a:ext cx="2090058" cy="643757"/>
          </a:xfrm>
          <a:prstGeom prst="rect">
            <a:avLst/>
          </a:prstGeom>
          <a:noFill/>
          <a:ln>
            <a:noFill/>
          </a:ln>
        </p:spPr>
        <p:txBody>
          <a:bodyPr wrap="square" lIns="0" tIns="0" rIns="0" bIns="0" rtlCol="0">
            <a:noAutofit/>
          </a:bodyPr>
          <a:lstStyle/>
          <a:p>
            <a:pPr algn="ctr"/>
            <a:r>
              <a:rPr lang="en-US" sz="1200" dirty="0" smtClean="0"/>
              <a:t/>
            </a:r>
            <a:br>
              <a:rPr lang="en-US" sz="1200" dirty="0" smtClean="0"/>
            </a:br>
            <a:r>
              <a:rPr lang="en-US" sz="1200" dirty="0" smtClean="0"/>
              <a:t>Customer persona  used</a:t>
            </a:r>
          </a:p>
          <a:p>
            <a:pPr algn="ctr"/>
            <a:r>
              <a:rPr lang="en-US" sz="1200" dirty="0" smtClean="0"/>
              <a:t>on a portion of your lifecycle</a:t>
            </a:r>
          </a:p>
        </p:txBody>
      </p:sp>
      <p:sp>
        <p:nvSpPr>
          <p:cNvPr id="25" name="TextBox 24"/>
          <p:cNvSpPr txBox="1"/>
          <p:nvPr/>
        </p:nvSpPr>
        <p:spPr>
          <a:xfrm>
            <a:off x="5931204" y="3457159"/>
            <a:ext cx="3004457" cy="673760"/>
          </a:xfrm>
          <a:prstGeom prst="rect">
            <a:avLst/>
          </a:prstGeom>
          <a:noFill/>
          <a:ln>
            <a:noFill/>
          </a:ln>
        </p:spPr>
        <p:txBody>
          <a:bodyPr wrap="square" lIns="0" tIns="0" rIns="0" bIns="0" rtlCol="0">
            <a:noAutofit/>
          </a:bodyPr>
          <a:lstStyle/>
          <a:p>
            <a:pPr algn="ctr"/>
            <a:r>
              <a:rPr lang="en-US" sz="1200" dirty="0" smtClean="0"/>
              <a:t>Disciplined &amp; Validated </a:t>
            </a:r>
          </a:p>
          <a:p>
            <a:pPr algn="ctr"/>
            <a:r>
              <a:rPr lang="en-US" sz="1200" dirty="0" smtClean="0"/>
              <a:t>Test Methodology</a:t>
            </a:r>
          </a:p>
        </p:txBody>
      </p:sp>
      <p:sp>
        <p:nvSpPr>
          <p:cNvPr id="26" name="TextBox 25"/>
          <p:cNvSpPr txBox="1"/>
          <p:nvPr/>
        </p:nvSpPr>
        <p:spPr>
          <a:xfrm>
            <a:off x="890630" y="3427677"/>
            <a:ext cx="2078182" cy="361950"/>
          </a:xfrm>
          <a:prstGeom prst="rect">
            <a:avLst/>
          </a:prstGeom>
          <a:noFill/>
          <a:ln>
            <a:noFill/>
          </a:ln>
        </p:spPr>
        <p:txBody>
          <a:bodyPr wrap="square" lIns="0" tIns="0" rIns="0" bIns="0" rtlCol="0">
            <a:noAutofit/>
          </a:bodyPr>
          <a:lstStyle/>
          <a:p>
            <a:pPr algn="ctr"/>
            <a:r>
              <a:rPr lang="en-US" sz="1200" dirty="0" smtClean="0"/>
              <a:t>Generic Scenario to learn basic methodology</a:t>
            </a:r>
          </a:p>
        </p:txBody>
      </p:sp>
      <p:sp>
        <p:nvSpPr>
          <p:cNvPr id="29" name="Title 1"/>
          <p:cNvSpPr txBox="1">
            <a:spLocks/>
          </p:cNvSpPr>
          <p:nvPr/>
        </p:nvSpPr>
        <p:spPr bwMode="auto">
          <a:xfrm>
            <a:off x="1078172" y="201079"/>
            <a:ext cx="8294427" cy="484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mn-lt"/>
                <a:ea typeface="ＭＳ Ｐゴシック" pitchFamily="127" charset="-128"/>
                <a:cs typeface="ＭＳ Ｐゴシック" pitchFamily="127" charset="-128"/>
              </a:rPr>
              <a:t>CXJM </a:t>
            </a:r>
            <a:r>
              <a:rPr lang="en-US" sz="2800" b="1" dirty="0" smtClean="0">
                <a:latin typeface="+mn-lt"/>
                <a:ea typeface="ＭＳ Ｐゴシック" pitchFamily="127" charset="-128"/>
                <a:cs typeface="ＭＳ Ｐゴシック" pitchFamily="127" charset="-128"/>
              </a:rPr>
              <a:t>S</a:t>
            </a:r>
            <a:r>
              <a:rPr kumimoji="0" lang="en-US" sz="2800" b="1" i="0" u="none" strike="noStrike" kern="1200" cap="none" spc="0" normalizeH="0" baseline="0" noProof="0" dirty="0" smtClean="0">
                <a:ln>
                  <a:noFill/>
                </a:ln>
                <a:solidFill>
                  <a:schemeClr val="tx1"/>
                </a:solidFill>
                <a:effectLst/>
                <a:uLnTx/>
                <a:uFillTx/>
                <a:latin typeface="+mn-lt"/>
                <a:ea typeface="ＭＳ Ｐゴシック" pitchFamily="127" charset="-128"/>
                <a:cs typeface="ＭＳ Ｐゴシック" pitchFamily="127" charset="-128"/>
              </a:rPr>
              <a:t>tarts Customer Centric Transformations</a:t>
            </a:r>
            <a:endParaRPr kumimoji="0" lang="en-US" sz="2800" b="1" i="0" u="none" strike="noStrike" kern="1200" cap="none" spc="0" normalizeH="0" baseline="0" noProof="0" dirty="0">
              <a:ln>
                <a:noFill/>
              </a:ln>
              <a:solidFill>
                <a:schemeClr val="tx1"/>
              </a:solidFill>
              <a:effectLst/>
              <a:uLnTx/>
              <a:uFillTx/>
              <a:latin typeface="+mn-lt"/>
              <a:ea typeface="ＭＳ Ｐゴシック" pitchFamily="127" charset="-128"/>
              <a:cs typeface="ＭＳ Ｐゴシック" pitchFamily="127" charset="-128"/>
            </a:endParaRPr>
          </a:p>
        </p:txBody>
      </p:sp>
      <p:sp>
        <p:nvSpPr>
          <p:cNvPr id="34" name="Chevron 33"/>
          <p:cNvSpPr/>
          <p:nvPr/>
        </p:nvSpPr>
        <p:spPr>
          <a:xfrm>
            <a:off x="758019" y="1760782"/>
            <a:ext cx="2103120" cy="332677"/>
          </a:xfrm>
          <a:prstGeom prst="chevron">
            <a:avLst>
              <a:gd name="adj" fmla="val 44393"/>
            </a:avLst>
          </a:prstGeom>
          <a:solidFill>
            <a:schemeClr val="tx1">
              <a:lumMod val="65000"/>
              <a:lumOff val="3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solidFill>
                  <a:schemeClr val="bg1"/>
                </a:solidFill>
              </a:rPr>
              <a:t>Learn CXJM</a:t>
            </a:r>
            <a:endParaRPr lang="en-US" sz="900" dirty="0">
              <a:solidFill>
                <a:schemeClr val="bg1"/>
              </a:solidFill>
            </a:endParaRPr>
          </a:p>
        </p:txBody>
      </p:sp>
      <p:sp>
        <p:nvSpPr>
          <p:cNvPr id="18" name="Rectangle 17"/>
          <p:cNvSpPr/>
          <p:nvPr/>
        </p:nvSpPr>
        <p:spPr>
          <a:xfrm>
            <a:off x="2962291" y="2143466"/>
            <a:ext cx="457200" cy="12801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chorCtr="1"/>
          <a:lstStyle/>
          <a:p>
            <a:pPr algn="l"/>
            <a:r>
              <a:rPr lang="en-US" sz="1600" dirty="0" smtClean="0">
                <a:solidFill>
                  <a:schemeClr val="bg1"/>
                </a:solidFill>
                <a:latin typeface="Arial" pitchFamily="34" charset="0"/>
                <a:cs typeface="Arial" pitchFamily="34" charset="0"/>
              </a:rPr>
              <a:t>Share</a:t>
            </a:r>
          </a:p>
        </p:txBody>
      </p:sp>
      <p:sp>
        <p:nvSpPr>
          <p:cNvPr id="22" name="Rectangle 21"/>
          <p:cNvSpPr/>
          <p:nvPr/>
        </p:nvSpPr>
        <p:spPr>
          <a:xfrm>
            <a:off x="5829837" y="2165239"/>
            <a:ext cx="457200" cy="12801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chorCtr="1"/>
          <a:lstStyle/>
          <a:p>
            <a:pPr algn="l"/>
            <a:r>
              <a:rPr lang="en-US" sz="1600" dirty="0" smtClean="0">
                <a:solidFill>
                  <a:schemeClr val="bg1"/>
                </a:solidFill>
                <a:latin typeface="Arial" pitchFamily="34" charset="0"/>
                <a:cs typeface="Arial" pitchFamily="34" charset="0"/>
              </a:rPr>
              <a:t>Teach</a:t>
            </a:r>
          </a:p>
        </p:txBody>
      </p:sp>
      <p:sp>
        <p:nvSpPr>
          <p:cNvPr id="28" name="Chevron 27"/>
          <p:cNvSpPr/>
          <p:nvPr/>
        </p:nvSpPr>
        <p:spPr>
          <a:xfrm>
            <a:off x="6416768" y="1759622"/>
            <a:ext cx="2103120" cy="329184"/>
          </a:xfrm>
          <a:prstGeom prst="chevron">
            <a:avLst>
              <a:gd name="adj" fmla="val 44393"/>
            </a:avLst>
          </a:prstGeom>
          <a:solidFill>
            <a:schemeClr val="tx1">
              <a:lumMod val="65000"/>
              <a:lumOff val="3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solidFill>
                  <a:schemeClr val="bg1"/>
                </a:solidFill>
              </a:rPr>
              <a:t>Execute</a:t>
            </a:r>
            <a:endParaRPr lang="en-US" sz="900" dirty="0">
              <a:solidFill>
                <a:schemeClr val="bg1"/>
              </a:solidFill>
            </a:endParaRPr>
          </a:p>
        </p:txBody>
      </p:sp>
      <p:sp>
        <p:nvSpPr>
          <p:cNvPr id="31" name="Rectangle 30"/>
          <p:cNvSpPr/>
          <p:nvPr/>
        </p:nvSpPr>
        <p:spPr>
          <a:xfrm>
            <a:off x="184146" y="2136926"/>
            <a:ext cx="457200" cy="12801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chorCtr="1"/>
          <a:lstStyle/>
          <a:p>
            <a:pPr algn="l"/>
            <a:r>
              <a:rPr lang="en-US" sz="1400" dirty="0" smtClean="0">
                <a:solidFill>
                  <a:schemeClr val="bg1"/>
                </a:solidFill>
                <a:latin typeface="Arial" pitchFamily="34" charset="0"/>
                <a:cs typeface="Arial" pitchFamily="34" charset="0"/>
              </a:rPr>
              <a:t> Identify Need</a:t>
            </a:r>
          </a:p>
        </p:txBody>
      </p:sp>
      <p:sp>
        <p:nvSpPr>
          <p:cNvPr id="35" name="Rectangle 34"/>
          <p:cNvSpPr/>
          <p:nvPr/>
        </p:nvSpPr>
        <p:spPr>
          <a:xfrm>
            <a:off x="8571067" y="2165237"/>
            <a:ext cx="457200" cy="12801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chorCtr="1"/>
          <a:lstStyle/>
          <a:p>
            <a:pPr algn="l"/>
            <a:r>
              <a:rPr lang="en-US" sz="1600" dirty="0" smtClean="0">
                <a:solidFill>
                  <a:schemeClr val="bg1"/>
                </a:solidFill>
                <a:latin typeface="Arial" pitchFamily="34" charset="0"/>
                <a:cs typeface="Arial" pitchFamily="34" charset="0"/>
              </a:rPr>
              <a:t>Recommend</a:t>
            </a:r>
          </a:p>
        </p:txBody>
      </p:sp>
      <p:sp>
        <p:nvSpPr>
          <p:cNvPr id="36" name="Chevron 35"/>
          <p:cNvSpPr/>
          <p:nvPr/>
        </p:nvSpPr>
        <p:spPr>
          <a:xfrm>
            <a:off x="3559739" y="1760783"/>
            <a:ext cx="2103120" cy="329184"/>
          </a:xfrm>
          <a:prstGeom prst="chevron">
            <a:avLst>
              <a:gd name="adj" fmla="val 44393"/>
            </a:avLst>
          </a:prstGeom>
          <a:solidFill>
            <a:schemeClr val="tx1">
              <a:lumMod val="65000"/>
              <a:lumOff val="3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solidFill>
                  <a:schemeClr val="bg1"/>
                </a:solidFill>
              </a:rPr>
              <a:t>Design  CXJM</a:t>
            </a:r>
            <a:endParaRPr lang="en-US" sz="900" dirty="0">
              <a:solidFill>
                <a:schemeClr val="bg1"/>
              </a:solidFill>
            </a:endParaRPr>
          </a:p>
        </p:txBody>
      </p:sp>
      <p:pic>
        <p:nvPicPr>
          <p:cNvPr id="27" name="Picture 2" descr="Photo: people with clipboards observing customers at the Daily Scoop ice cream shop."/>
          <p:cNvPicPr preferRelativeResize="0">
            <a:picLocks noChangeArrowheads="1"/>
          </p:cNvPicPr>
          <p:nvPr/>
        </p:nvPicPr>
        <p:blipFill>
          <a:blip r:embed="rId3" cstate="print"/>
          <a:srcRect/>
          <a:stretch>
            <a:fillRect/>
          </a:stretch>
        </p:blipFill>
        <p:spPr bwMode="auto">
          <a:xfrm>
            <a:off x="6373205" y="2164965"/>
            <a:ext cx="2103120" cy="1280160"/>
          </a:xfrm>
          <a:prstGeom prst="rect">
            <a:avLst/>
          </a:prstGeom>
          <a:noFill/>
        </p:spPr>
      </p:pic>
      <p:pic>
        <p:nvPicPr>
          <p:cNvPr id="2" name="Picture 2"/>
          <p:cNvPicPr>
            <a:picLocks noChangeAspect="1" noChangeArrowheads="1"/>
          </p:cNvPicPr>
          <p:nvPr/>
        </p:nvPicPr>
        <p:blipFill>
          <a:blip r:embed="rId4" cstate="print"/>
          <a:srcRect/>
          <a:stretch>
            <a:fillRect/>
          </a:stretch>
        </p:blipFill>
        <p:spPr bwMode="auto">
          <a:xfrm>
            <a:off x="1734765" y="2321325"/>
            <a:ext cx="758303" cy="709555"/>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821468" y="2390075"/>
            <a:ext cx="991132" cy="960462"/>
          </a:xfrm>
          <a:prstGeom prst="rect">
            <a:avLst/>
          </a:prstGeom>
          <a:noFill/>
          <a:ln w="9525">
            <a:noFill/>
            <a:miter lim="800000"/>
            <a:headEnd/>
            <a:tailEnd/>
          </a:ln>
        </p:spPr>
      </p:pic>
      <p:sp>
        <p:nvSpPr>
          <p:cNvPr id="19" name="Rectangle 18"/>
          <p:cNvSpPr/>
          <p:nvPr/>
        </p:nvSpPr>
        <p:spPr>
          <a:xfrm>
            <a:off x="228600" y="16377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1</a:t>
            </a:r>
          </a:p>
        </p:txBody>
      </p:sp>
      <p:sp>
        <p:nvSpPr>
          <p:cNvPr id="21" name="Content Placeholder 20"/>
          <p:cNvSpPr>
            <a:spLocks noGrp="1"/>
          </p:cNvSpPr>
          <p:nvPr>
            <p:ph sz="half" idx="1"/>
          </p:nvPr>
        </p:nvSpPr>
        <p:spPr>
          <a:xfrm>
            <a:off x="808038" y="4094328"/>
            <a:ext cx="7910512" cy="457200"/>
          </a:xfrm>
        </p:spPr>
        <p:txBody>
          <a:bodyPr/>
          <a:lstStyle/>
          <a:p>
            <a:pPr algn="ctr">
              <a:buNone/>
            </a:pPr>
            <a:r>
              <a:rPr lang="en-US" sz="1600" dirty="0" smtClean="0"/>
              <a:t>The methodology should be learned before first before using it on your business to design new experiences, and then executing it with validated data and insights</a:t>
            </a:r>
            <a:endParaRPr lang="en-US" sz="1600" dirty="0"/>
          </a:p>
        </p:txBody>
      </p:sp>
      <p:sp>
        <p:nvSpPr>
          <p:cNvPr id="23" name="Content Placeholder 22"/>
          <p:cNvSpPr>
            <a:spLocks noGrp="1"/>
          </p:cNvSpPr>
          <p:nvPr>
            <p:ph sz="half" idx="2"/>
          </p:nvPr>
        </p:nvSpPr>
        <p:spPr>
          <a:xfrm>
            <a:off x="1057701" y="706344"/>
            <a:ext cx="7889450" cy="318691"/>
          </a:xfrm>
        </p:spPr>
        <p:txBody>
          <a:bodyPr/>
          <a:lstStyle/>
          <a:p>
            <a:r>
              <a:rPr lang="en-US" dirty="0" smtClean="0"/>
              <a:t>Journey Mapping can be your on ramp to creating a culture of customer centered transformation</a:t>
            </a:r>
            <a:endParaRPr lang="en-US" dirty="0"/>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398963" y="304800"/>
            <a:ext cx="8346073" cy="666750"/>
          </a:xfrm>
        </p:spPr>
        <p:txBody>
          <a:bodyPr/>
          <a:lstStyle/>
          <a:p>
            <a:r>
              <a:rPr lang="en-US" dirty="0" smtClean="0"/>
              <a:t>ACTIVITY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6701"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3" name="Group 58" descr=" 3"/>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4" name="Group 56" descr=" 4"/>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0" name="Group 55" descr=" 20"/>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3" name="Group 57" descr=" 23"/>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6" name="Group 51" descr=" 26"/>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29" name="Group 52" descr=" 29"/>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2" name="Group 50" descr=" 32"/>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5" name="Group 59" descr=" 35"/>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50" name="Oval 49" descr=" 50"/>
          <p:cNvSpPr/>
          <p:nvPr/>
        </p:nvSpPr>
        <p:spPr>
          <a:xfrm>
            <a:off x="3085713" y="4035028"/>
            <a:ext cx="684788" cy="422672"/>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3" name="TextBox 52" descr=" 53"/>
          <p:cNvSpPr txBox="1"/>
          <p:nvPr/>
        </p:nvSpPr>
        <p:spPr>
          <a:xfrm>
            <a:off x="6058287" y="400050"/>
            <a:ext cx="2161629" cy="1143000"/>
          </a:xfrm>
          <a:prstGeom prst="rect">
            <a:avLst/>
          </a:prstGeom>
          <a:noFill/>
        </p:spPr>
        <p:txBody>
          <a:bodyPr wrap="square" lIns="0" tIns="0" rIns="0" bIns="0" rtlCol="0">
            <a:noAutofit/>
          </a:bodyPr>
          <a:lstStyle/>
          <a:p>
            <a:pPr>
              <a:lnSpc>
                <a:spcPct val="90000"/>
              </a:lnSpc>
            </a:pPr>
            <a:r>
              <a:rPr lang="en-US" b="1" dirty="0" smtClean="0"/>
              <a:t>Receive Phase – Organization’s Perspective:</a:t>
            </a:r>
          </a:p>
          <a:p>
            <a:pPr>
              <a:lnSpc>
                <a:spcPct val="90000"/>
              </a:lnSpc>
            </a:pPr>
            <a:r>
              <a:rPr lang="en-US" dirty="0" smtClean="0"/>
              <a:t>“How efficiently and effectively did we deliver our product or service?"</a:t>
            </a:r>
            <a:endParaRPr lang="en-US" sz="2100" dirty="0"/>
          </a:p>
        </p:txBody>
      </p:sp>
      <p:sp>
        <p:nvSpPr>
          <p:cNvPr id="51" name="Rectangle 50" descr=" 54"/>
          <p:cNvSpPr>
            <a:spLocks noChangeAspect="1"/>
          </p:cNvSpPr>
          <p:nvPr/>
        </p:nvSpPr>
        <p:spPr>
          <a:xfrm>
            <a:off x="6515606" y="2000250"/>
            <a:ext cx="1371957" cy="1189434"/>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AVERAGE DELIVERY TIME</a:t>
            </a:r>
            <a:endParaRPr lang="en-US" sz="1200" b="1" dirty="0">
              <a:solidFill>
                <a:schemeClr val="tx1"/>
              </a:solidFill>
              <a:latin typeface="Comic Sans MS" pitchFamily="66" charset="0"/>
              <a:cs typeface="Skippy Sharpie"/>
            </a:endParaRPr>
          </a:p>
        </p:txBody>
      </p:sp>
      <p:sp>
        <p:nvSpPr>
          <p:cNvPr id="52" name="Rectangle 51" descr=" 55"/>
          <p:cNvSpPr>
            <a:spLocks noChangeAspect="1"/>
          </p:cNvSpPr>
          <p:nvPr/>
        </p:nvSpPr>
        <p:spPr>
          <a:xfrm>
            <a:off x="6555901" y="3470962"/>
            <a:ext cx="1331662" cy="1217332"/>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DELIVERY COST PER TRANSACTION</a:t>
            </a:r>
            <a:endParaRPr lang="en-US" sz="800" b="1" dirty="0">
              <a:solidFill>
                <a:schemeClr val="tx1"/>
              </a:solidFill>
              <a:latin typeface="Comic Sans MS" pitchFamily="66" charset="0"/>
              <a:cs typeface="Skippy Sharpie"/>
            </a:endParaRPr>
          </a:p>
        </p:txBody>
      </p:sp>
      <p:sp>
        <p:nvSpPr>
          <p:cNvPr id="56" name="TextBox 55" descr=" 56"/>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7" name="TextBox 56" descr=" 57"/>
          <p:cNvSpPr txBox="1"/>
          <p:nvPr/>
        </p:nvSpPr>
        <p:spPr>
          <a:xfrm>
            <a:off x="6458441" y="322591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1604508121"/>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25164" y="314654"/>
            <a:ext cx="8346073" cy="666750"/>
          </a:xfrm>
        </p:spPr>
        <p:txBody>
          <a:bodyPr/>
          <a:lstStyle/>
          <a:p>
            <a:r>
              <a:rPr lang="en-US" dirty="0" smtClean="0"/>
              <a:t>ACTIVITY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6701"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3" name="Group 58" descr=" 3"/>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4" name="Group 56" descr=" 4"/>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0" name="Group 55" descr=" 20"/>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3" name="Group 57" descr=" 23"/>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6" name="Group 51" descr=" 26"/>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29" name="Group 52" descr=" 29"/>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2" name="Group 50" descr=" 32"/>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5" name="Group 59" descr=" 35"/>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50" name="Oval 49" descr=" 50"/>
          <p:cNvSpPr/>
          <p:nvPr/>
        </p:nvSpPr>
        <p:spPr>
          <a:xfrm>
            <a:off x="3913413" y="4035028"/>
            <a:ext cx="684788" cy="422672"/>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3" name="TextBox 52" descr=" 53"/>
          <p:cNvSpPr txBox="1"/>
          <p:nvPr/>
        </p:nvSpPr>
        <p:spPr>
          <a:xfrm>
            <a:off x="6058287" y="400050"/>
            <a:ext cx="2161629" cy="1143000"/>
          </a:xfrm>
          <a:prstGeom prst="rect">
            <a:avLst/>
          </a:prstGeom>
          <a:noFill/>
        </p:spPr>
        <p:txBody>
          <a:bodyPr wrap="square" lIns="0" tIns="0" rIns="0" bIns="0" rtlCol="0">
            <a:noAutofit/>
          </a:bodyPr>
          <a:lstStyle/>
          <a:p>
            <a:pPr>
              <a:lnSpc>
                <a:spcPct val="90000"/>
              </a:lnSpc>
            </a:pPr>
            <a:r>
              <a:rPr lang="en-US" b="1" dirty="0" smtClean="0"/>
              <a:t>Use Phase – Organization’s Perspective:</a:t>
            </a:r>
          </a:p>
          <a:p>
            <a:pPr>
              <a:lnSpc>
                <a:spcPct val="90000"/>
              </a:lnSpc>
            </a:pPr>
            <a:r>
              <a:rPr lang="en-US" dirty="0" smtClean="0"/>
              <a:t>“How are our customers using our products or services?"</a:t>
            </a:r>
            <a:endParaRPr lang="en-US" sz="2100" dirty="0"/>
          </a:p>
        </p:txBody>
      </p:sp>
      <p:sp>
        <p:nvSpPr>
          <p:cNvPr id="56" name="TextBox 55" descr=" 56"/>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7" name="TextBox 56" descr=" 57"/>
          <p:cNvSpPr txBox="1"/>
          <p:nvPr/>
        </p:nvSpPr>
        <p:spPr>
          <a:xfrm>
            <a:off x="6458441" y="322591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2667041655"/>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25164" y="314654"/>
            <a:ext cx="8346073" cy="666750"/>
          </a:xfrm>
        </p:spPr>
        <p:txBody>
          <a:bodyPr/>
          <a:lstStyle/>
          <a:p>
            <a:r>
              <a:rPr lang="en-US" dirty="0" smtClean="0"/>
              <a:t>ACTIVITY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6701"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3" name="Group 58" descr=" 3"/>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4" name="Group 56" descr=" 4"/>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0" name="Group 55" descr=" 20"/>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3" name="Group 57" descr=" 23"/>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6" name="Group 51" descr=" 26"/>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29" name="Group 52" descr=" 29"/>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2" name="Group 50" descr=" 32"/>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5" name="Group 59" descr=" 35"/>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50" name="Oval 49" descr=" 50"/>
          <p:cNvSpPr/>
          <p:nvPr/>
        </p:nvSpPr>
        <p:spPr>
          <a:xfrm>
            <a:off x="3913413" y="4035028"/>
            <a:ext cx="684788" cy="422672"/>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3" name="TextBox 52" descr=" 53"/>
          <p:cNvSpPr txBox="1"/>
          <p:nvPr/>
        </p:nvSpPr>
        <p:spPr>
          <a:xfrm>
            <a:off x="6058287" y="400050"/>
            <a:ext cx="2161629" cy="1143000"/>
          </a:xfrm>
          <a:prstGeom prst="rect">
            <a:avLst/>
          </a:prstGeom>
          <a:noFill/>
        </p:spPr>
        <p:txBody>
          <a:bodyPr wrap="square" lIns="0" tIns="0" rIns="0" bIns="0" rtlCol="0">
            <a:noAutofit/>
          </a:bodyPr>
          <a:lstStyle/>
          <a:p>
            <a:pPr>
              <a:lnSpc>
                <a:spcPct val="90000"/>
              </a:lnSpc>
            </a:pPr>
            <a:r>
              <a:rPr lang="en-US" b="1" dirty="0" smtClean="0"/>
              <a:t>Use Phase – Organization’s Perspective:</a:t>
            </a:r>
          </a:p>
          <a:p>
            <a:pPr>
              <a:lnSpc>
                <a:spcPct val="90000"/>
              </a:lnSpc>
            </a:pPr>
            <a:r>
              <a:rPr lang="en-US" dirty="0" smtClean="0"/>
              <a:t>“How are our customers using our products or services?"</a:t>
            </a:r>
            <a:endParaRPr lang="en-US" sz="2100" dirty="0"/>
          </a:p>
        </p:txBody>
      </p:sp>
      <p:sp>
        <p:nvSpPr>
          <p:cNvPr id="51" name="Rectangle 50" descr=" 54"/>
          <p:cNvSpPr>
            <a:spLocks noChangeAspect="1"/>
          </p:cNvSpPr>
          <p:nvPr/>
        </p:nvSpPr>
        <p:spPr>
          <a:xfrm>
            <a:off x="6515606" y="2000250"/>
            <a:ext cx="1371957" cy="1189434"/>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RATE OF ADOPTION</a:t>
            </a:r>
            <a:endParaRPr lang="en-US" sz="1200" b="1" dirty="0">
              <a:solidFill>
                <a:schemeClr val="tx1"/>
              </a:solidFill>
              <a:latin typeface="Comic Sans MS" pitchFamily="66" charset="0"/>
              <a:cs typeface="Skippy Sharpie"/>
            </a:endParaRPr>
          </a:p>
        </p:txBody>
      </p:sp>
      <p:sp>
        <p:nvSpPr>
          <p:cNvPr id="56" name="TextBox 55" descr=" 56"/>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7" name="TextBox 56" descr=" 57"/>
          <p:cNvSpPr txBox="1"/>
          <p:nvPr/>
        </p:nvSpPr>
        <p:spPr>
          <a:xfrm>
            <a:off x="6458441" y="322591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1160747002"/>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25164" y="314654"/>
            <a:ext cx="8346073" cy="666750"/>
          </a:xfrm>
        </p:spPr>
        <p:txBody>
          <a:bodyPr/>
          <a:lstStyle/>
          <a:p>
            <a:r>
              <a:rPr lang="en-US" dirty="0" smtClean="0"/>
              <a:t>ACTIVITY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6701"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3" name="Group 58" descr=" 3"/>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4" name="Group 56" descr=" 4"/>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0" name="Group 55" descr=" 20"/>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3" name="Group 57" descr=" 23"/>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6" name="Group 51" descr=" 26"/>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29" name="Group 52" descr=" 29"/>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2" name="Group 50" descr=" 32"/>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5" name="Group 59" descr=" 35"/>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50" name="Oval 49" descr=" 50"/>
          <p:cNvSpPr/>
          <p:nvPr/>
        </p:nvSpPr>
        <p:spPr>
          <a:xfrm>
            <a:off x="3913413" y="4035028"/>
            <a:ext cx="684788" cy="422672"/>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3" name="TextBox 52" descr=" 53"/>
          <p:cNvSpPr txBox="1"/>
          <p:nvPr/>
        </p:nvSpPr>
        <p:spPr>
          <a:xfrm>
            <a:off x="6058287" y="400050"/>
            <a:ext cx="2161629" cy="1143000"/>
          </a:xfrm>
          <a:prstGeom prst="rect">
            <a:avLst/>
          </a:prstGeom>
          <a:noFill/>
        </p:spPr>
        <p:txBody>
          <a:bodyPr wrap="square" lIns="0" tIns="0" rIns="0" bIns="0" rtlCol="0">
            <a:noAutofit/>
          </a:bodyPr>
          <a:lstStyle/>
          <a:p>
            <a:pPr>
              <a:lnSpc>
                <a:spcPct val="90000"/>
              </a:lnSpc>
            </a:pPr>
            <a:r>
              <a:rPr lang="en-US" b="1" dirty="0" smtClean="0"/>
              <a:t>Use Phase – Organization’s Perspective:</a:t>
            </a:r>
          </a:p>
          <a:p>
            <a:pPr>
              <a:lnSpc>
                <a:spcPct val="90000"/>
              </a:lnSpc>
            </a:pPr>
            <a:r>
              <a:rPr lang="en-US" dirty="0" smtClean="0"/>
              <a:t>“How are our customers using our products or services?"</a:t>
            </a:r>
            <a:endParaRPr lang="en-US" sz="2100" dirty="0"/>
          </a:p>
        </p:txBody>
      </p:sp>
      <p:sp>
        <p:nvSpPr>
          <p:cNvPr id="51" name="Rectangle 50" descr=" 54"/>
          <p:cNvSpPr>
            <a:spLocks noChangeAspect="1"/>
          </p:cNvSpPr>
          <p:nvPr/>
        </p:nvSpPr>
        <p:spPr>
          <a:xfrm>
            <a:off x="6515606" y="2000250"/>
            <a:ext cx="1371957" cy="1189434"/>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RATE OF ADOPTION</a:t>
            </a:r>
            <a:endParaRPr lang="en-US" sz="1200" b="1" dirty="0">
              <a:solidFill>
                <a:schemeClr val="tx1"/>
              </a:solidFill>
              <a:latin typeface="Comic Sans MS" pitchFamily="66" charset="0"/>
              <a:cs typeface="Skippy Sharpie"/>
            </a:endParaRPr>
          </a:p>
        </p:txBody>
      </p:sp>
      <p:sp>
        <p:nvSpPr>
          <p:cNvPr id="52" name="Rectangle 51" descr=" 55"/>
          <p:cNvSpPr>
            <a:spLocks noChangeAspect="1"/>
          </p:cNvSpPr>
          <p:nvPr/>
        </p:nvSpPr>
        <p:spPr>
          <a:xfrm>
            <a:off x="6555901" y="3470962"/>
            <a:ext cx="1331662" cy="1217332"/>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VOLUME OVER TIME</a:t>
            </a:r>
            <a:endParaRPr lang="en-US" sz="800" b="1" dirty="0">
              <a:solidFill>
                <a:schemeClr val="tx1"/>
              </a:solidFill>
              <a:latin typeface="Comic Sans MS" pitchFamily="66" charset="0"/>
              <a:cs typeface="Skippy Sharpie"/>
            </a:endParaRPr>
          </a:p>
        </p:txBody>
      </p:sp>
      <p:sp>
        <p:nvSpPr>
          <p:cNvPr id="56" name="TextBox 55" descr=" 56"/>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7" name="TextBox 56" descr=" 57"/>
          <p:cNvSpPr txBox="1"/>
          <p:nvPr/>
        </p:nvSpPr>
        <p:spPr>
          <a:xfrm>
            <a:off x="6458441" y="322591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3325988664"/>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398963" y="304800"/>
            <a:ext cx="8346073" cy="666750"/>
          </a:xfrm>
        </p:spPr>
        <p:txBody>
          <a:bodyPr/>
          <a:lstStyle/>
          <a:p>
            <a:r>
              <a:rPr lang="en-US" dirty="0" smtClean="0"/>
              <a:t>ACTIVITY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6701"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3" name="Group 58" descr=" 3"/>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4" name="Group 56" descr=" 4"/>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0" name="Group 55" descr=" 20"/>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3" name="Group 57" descr=" 23"/>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6" name="Group 51" descr=" 26"/>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29" name="Group 52" descr=" 29"/>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2" name="Group 50" descr=" 32"/>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5" name="Group 59" descr=" 35"/>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50" name="Oval 49" descr=" 50"/>
          <p:cNvSpPr/>
          <p:nvPr/>
        </p:nvSpPr>
        <p:spPr>
          <a:xfrm>
            <a:off x="5557027" y="2639416"/>
            <a:ext cx="684788" cy="422672"/>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4" name="TextBox 53" descr=" 54"/>
          <p:cNvSpPr txBox="1"/>
          <p:nvPr/>
        </p:nvSpPr>
        <p:spPr>
          <a:xfrm>
            <a:off x="6058287" y="444521"/>
            <a:ext cx="2161629" cy="1143000"/>
          </a:xfrm>
          <a:prstGeom prst="rect">
            <a:avLst/>
          </a:prstGeom>
          <a:noFill/>
        </p:spPr>
        <p:txBody>
          <a:bodyPr wrap="square" lIns="0" tIns="0" rIns="0" bIns="0" rtlCol="0">
            <a:noAutofit/>
          </a:bodyPr>
          <a:lstStyle/>
          <a:p>
            <a:pPr>
              <a:lnSpc>
                <a:spcPct val="90000"/>
              </a:lnSpc>
            </a:pPr>
            <a:r>
              <a:rPr lang="en-US" b="1" dirty="0" smtClean="0"/>
              <a:t>Maintain Phase – Organization’s Perspective:</a:t>
            </a:r>
          </a:p>
          <a:p>
            <a:pPr>
              <a:lnSpc>
                <a:spcPct val="90000"/>
              </a:lnSpc>
            </a:pPr>
            <a:r>
              <a:rPr lang="en-US" dirty="0" smtClean="0"/>
              <a:t>“Are we making it easy and effortless for customers to resolve their issues?"</a:t>
            </a:r>
            <a:endParaRPr lang="en-US" sz="2100" dirty="0"/>
          </a:p>
        </p:txBody>
      </p:sp>
      <p:sp>
        <p:nvSpPr>
          <p:cNvPr id="57" name="TextBox 56" descr=" 57"/>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8" name="TextBox 57" descr=" 58"/>
          <p:cNvSpPr txBox="1"/>
          <p:nvPr/>
        </p:nvSpPr>
        <p:spPr>
          <a:xfrm>
            <a:off x="6458441" y="322591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2157554604"/>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398963" y="304800"/>
            <a:ext cx="8346073" cy="666750"/>
          </a:xfrm>
        </p:spPr>
        <p:txBody>
          <a:bodyPr/>
          <a:lstStyle/>
          <a:p>
            <a:r>
              <a:rPr lang="en-US" dirty="0" smtClean="0"/>
              <a:t>ACTIVITY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6701"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3" name="Group 58" descr=" 3"/>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4" name="Group 56" descr=" 4"/>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0" name="Group 55" descr=" 20"/>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3" name="Group 57" descr=" 23"/>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6" name="Group 51" descr=" 26"/>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29" name="Group 52" descr=" 29"/>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2" name="Group 50" descr=" 32"/>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5" name="Group 59" descr=" 35"/>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50" name="Oval 49" descr=" 50"/>
          <p:cNvSpPr/>
          <p:nvPr/>
        </p:nvSpPr>
        <p:spPr>
          <a:xfrm>
            <a:off x="5557027" y="2639416"/>
            <a:ext cx="684788" cy="422672"/>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4" name="TextBox 53" descr=" 54"/>
          <p:cNvSpPr txBox="1"/>
          <p:nvPr/>
        </p:nvSpPr>
        <p:spPr>
          <a:xfrm>
            <a:off x="6058287" y="444521"/>
            <a:ext cx="2161629" cy="1143000"/>
          </a:xfrm>
          <a:prstGeom prst="rect">
            <a:avLst/>
          </a:prstGeom>
          <a:noFill/>
        </p:spPr>
        <p:txBody>
          <a:bodyPr wrap="square" lIns="0" tIns="0" rIns="0" bIns="0" rtlCol="0">
            <a:noAutofit/>
          </a:bodyPr>
          <a:lstStyle/>
          <a:p>
            <a:pPr>
              <a:lnSpc>
                <a:spcPct val="90000"/>
              </a:lnSpc>
            </a:pPr>
            <a:r>
              <a:rPr lang="en-US" b="1" dirty="0" smtClean="0"/>
              <a:t>Maintain Phase – Organization’s Perspective:</a:t>
            </a:r>
          </a:p>
          <a:p>
            <a:pPr>
              <a:lnSpc>
                <a:spcPct val="90000"/>
              </a:lnSpc>
            </a:pPr>
            <a:r>
              <a:rPr lang="en-US" dirty="0" smtClean="0"/>
              <a:t>“Are we making it easy and effortless for customers to resolve their issues?"</a:t>
            </a:r>
            <a:endParaRPr lang="en-US" sz="2100" dirty="0"/>
          </a:p>
        </p:txBody>
      </p:sp>
      <p:sp>
        <p:nvSpPr>
          <p:cNvPr id="51" name="Rectangle 50" descr=" 55"/>
          <p:cNvSpPr>
            <a:spLocks noChangeAspect="1"/>
          </p:cNvSpPr>
          <p:nvPr/>
        </p:nvSpPr>
        <p:spPr>
          <a:xfrm>
            <a:off x="6515606" y="2000250"/>
            <a:ext cx="1371957" cy="1189434"/>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SELF-SERVICE RATE</a:t>
            </a:r>
            <a:endParaRPr lang="en-US" sz="1200" b="1" dirty="0">
              <a:solidFill>
                <a:schemeClr val="tx1"/>
              </a:solidFill>
              <a:latin typeface="Comic Sans MS" pitchFamily="66" charset="0"/>
              <a:cs typeface="Skippy Sharpie"/>
            </a:endParaRPr>
          </a:p>
        </p:txBody>
      </p:sp>
      <p:sp>
        <p:nvSpPr>
          <p:cNvPr id="57" name="TextBox 56" descr=" 57"/>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8" name="TextBox 57" descr=" 58"/>
          <p:cNvSpPr txBox="1"/>
          <p:nvPr/>
        </p:nvSpPr>
        <p:spPr>
          <a:xfrm>
            <a:off x="6458441" y="322591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1814073451"/>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398963" y="304800"/>
            <a:ext cx="8346073" cy="666750"/>
          </a:xfrm>
        </p:spPr>
        <p:txBody>
          <a:bodyPr/>
          <a:lstStyle/>
          <a:p>
            <a:r>
              <a:rPr lang="en-US" dirty="0" smtClean="0"/>
              <a:t>ACTIVITY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6701"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3" name="Group 58" descr=" 3"/>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4" name="Group 56" descr=" 4"/>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0" name="Group 55" descr=" 20"/>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3" name="Group 57" descr=" 23"/>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6" name="Group 51" descr=" 26"/>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29" name="Group 52" descr=" 29"/>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2" name="Group 50" descr=" 32"/>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5" name="Group 59" descr=" 35"/>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50" name="Oval 49" descr=" 50"/>
          <p:cNvSpPr/>
          <p:nvPr/>
        </p:nvSpPr>
        <p:spPr>
          <a:xfrm>
            <a:off x="5557027" y="2639416"/>
            <a:ext cx="684788" cy="422672"/>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4" name="TextBox 53" descr=" 54"/>
          <p:cNvSpPr txBox="1"/>
          <p:nvPr/>
        </p:nvSpPr>
        <p:spPr>
          <a:xfrm>
            <a:off x="6058287" y="444521"/>
            <a:ext cx="2161629" cy="1143000"/>
          </a:xfrm>
          <a:prstGeom prst="rect">
            <a:avLst/>
          </a:prstGeom>
          <a:noFill/>
        </p:spPr>
        <p:txBody>
          <a:bodyPr wrap="square" lIns="0" tIns="0" rIns="0" bIns="0" rtlCol="0">
            <a:noAutofit/>
          </a:bodyPr>
          <a:lstStyle/>
          <a:p>
            <a:pPr>
              <a:lnSpc>
                <a:spcPct val="90000"/>
              </a:lnSpc>
            </a:pPr>
            <a:r>
              <a:rPr lang="en-US" b="1" dirty="0" smtClean="0"/>
              <a:t>Maintain Phase – Organization’s Perspective:</a:t>
            </a:r>
          </a:p>
          <a:p>
            <a:pPr>
              <a:lnSpc>
                <a:spcPct val="90000"/>
              </a:lnSpc>
            </a:pPr>
            <a:r>
              <a:rPr lang="en-US" dirty="0" smtClean="0"/>
              <a:t>“Are we making it easy and effortless for customers to resolve their issues?"</a:t>
            </a:r>
            <a:endParaRPr lang="en-US" sz="2100" dirty="0"/>
          </a:p>
        </p:txBody>
      </p:sp>
      <p:sp>
        <p:nvSpPr>
          <p:cNvPr id="51" name="Rectangle 50" descr=" 55"/>
          <p:cNvSpPr>
            <a:spLocks noChangeAspect="1"/>
          </p:cNvSpPr>
          <p:nvPr/>
        </p:nvSpPr>
        <p:spPr>
          <a:xfrm>
            <a:off x="6515606" y="2000250"/>
            <a:ext cx="1371957" cy="1189434"/>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SELF-SERVICE RATE</a:t>
            </a:r>
            <a:endParaRPr lang="en-US" sz="1200" b="1" dirty="0">
              <a:solidFill>
                <a:schemeClr val="tx1"/>
              </a:solidFill>
              <a:latin typeface="Comic Sans MS" pitchFamily="66" charset="0"/>
              <a:cs typeface="Skippy Sharpie"/>
            </a:endParaRPr>
          </a:p>
        </p:txBody>
      </p:sp>
      <p:sp>
        <p:nvSpPr>
          <p:cNvPr id="52" name="Rectangle 51" descr=" 56"/>
          <p:cNvSpPr>
            <a:spLocks noChangeAspect="1"/>
          </p:cNvSpPr>
          <p:nvPr/>
        </p:nvSpPr>
        <p:spPr>
          <a:xfrm>
            <a:off x="6555901" y="3470962"/>
            <a:ext cx="1331662" cy="1217332"/>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COST PER CHANNEL</a:t>
            </a:r>
            <a:endParaRPr lang="en-US" sz="800" b="1" dirty="0">
              <a:solidFill>
                <a:schemeClr val="tx1"/>
              </a:solidFill>
              <a:latin typeface="Comic Sans MS" pitchFamily="66" charset="0"/>
              <a:cs typeface="Skippy Sharpie"/>
            </a:endParaRPr>
          </a:p>
        </p:txBody>
      </p:sp>
      <p:sp>
        <p:nvSpPr>
          <p:cNvPr id="57" name="TextBox 56" descr=" 57"/>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8" name="TextBox 57" descr=" 58"/>
          <p:cNvSpPr txBox="1"/>
          <p:nvPr/>
        </p:nvSpPr>
        <p:spPr>
          <a:xfrm>
            <a:off x="6458441" y="322591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2827667229"/>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398963" y="304800"/>
            <a:ext cx="8346073" cy="666750"/>
          </a:xfrm>
        </p:spPr>
        <p:txBody>
          <a:bodyPr/>
          <a:lstStyle/>
          <a:p>
            <a:r>
              <a:rPr lang="en-US" dirty="0" smtClean="0"/>
              <a:t>ACTIVITY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6701"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3" name="Group 58" descr=" 3"/>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4" name="Group 56" descr=" 4"/>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0" name="Group 55" descr=" 20"/>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3" name="Group 57" descr=" 23"/>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6" name="Group 51" descr=" 26"/>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29" name="Group 52" descr=" 29"/>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2" name="Group 50" descr=" 32"/>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5" name="Group 59" descr=" 35"/>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50" name="Oval 49" descr=" 50"/>
          <p:cNvSpPr/>
          <p:nvPr/>
        </p:nvSpPr>
        <p:spPr>
          <a:xfrm>
            <a:off x="3804913" y="1396396"/>
            <a:ext cx="897370" cy="384248"/>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4" name="TextBox 53" descr=" 54"/>
          <p:cNvSpPr txBox="1"/>
          <p:nvPr/>
        </p:nvSpPr>
        <p:spPr>
          <a:xfrm>
            <a:off x="6058287" y="444521"/>
            <a:ext cx="2161629" cy="1143000"/>
          </a:xfrm>
          <a:prstGeom prst="rect">
            <a:avLst/>
          </a:prstGeom>
          <a:noFill/>
        </p:spPr>
        <p:txBody>
          <a:bodyPr wrap="square" lIns="0" tIns="0" rIns="0" bIns="0" rtlCol="0">
            <a:noAutofit/>
          </a:bodyPr>
          <a:lstStyle/>
          <a:p>
            <a:pPr>
              <a:lnSpc>
                <a:spcPct val="90000"/>
              </a:lnSpc>
            </a:pPr>
            <a:r>
              <a:rPr lang="en-US" b="1" dirty="0" smtClean="0"/>
              <a:t>Recommend Phase – Organization’s Perspective:</a:t>
            </a:r>
          </a:p>
          <a:p>
            <a:pPr>
              <a:lnSpc>
                <a:spcPct val="90000"/>
              </a:lnSpc>
            </a:pPr>
            <a:r>
              <a:rPr lang="en-US" dirty="0" smtClean="0"/>
              <a:t>“How likely is it our customers will become advocates of our brand?"</a:t>
            </a:r>
            <a:endParaRPr lang="en-US" sz="2100" dirty="0"/>
          </a:p>
        </p:txBody>
      </p:sp>
      <p:sp>
        <p:nvSpPr>
          <p:cNvPr id="57" name="TextBox 56" descr=" 57"/>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8" name="TextBox 57" descr=" 58"/>
          <p:cNvSpPr txBox="1"/>
          <p:nvPr/>
        </p:nvSpPr>
        <p:spPr>
          <a:xfrm>
            <a:off x="6458441" y="328443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2157554604"/>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398963" y="304800"/>
            <a:ext cx="8346073" cy="666750"/>
          </a:xfrm>
        </p:spPr>
        <p:txBody>
          <a:bodyPr/>
          <a:lstStyle/>
          <a:p>
            <a:r>
              <a:rPr lang="en-US" dirty="0" smtClean="0"/>
              <a:t>ACTIVITY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6701"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3" name="Group 58" descr=" 3"/>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4" name="Group 56" descr=" 4"/>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0" name="Group 55" descr=" 20"/>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3" name="Group 57" descr=" 23"/>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6" name="Group 51" descr=" 26"/>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29" name="Group 52" descr=" 29"/>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2" name="Group 50" descr=" 32"/>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5" name="Group 59" descr=" 35"/>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50" name="Oval 49" descr=" 50"/>
          <p:cNvSpPr/>
          <p:nvPr/>
        </p:nvSpPr>
        <p:spPr>
          <a:xfrm>
            <a:off x="3804913" y="1396396"/>
            <a:ext cx="897370" cy="384248"/>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4" name="TextBox 53" descr=" 54"/>
          <p:cNvSpPr txBox="1"/>
          <p:nvPr/>
        </p:nvSpPr>
        <p:spPr>
          <a:xfrm>
            <a:off x="6058287" y="444521"/>
            <a:ext cx="2161629" cy="1143000"/>
          </a:xfrm>
          <a:prstGeom prst="rect">
            <a:avLst/>
          </a:prstGeom>
          <a:noFill/>
        </p:spPr>
        <p:txBody>
          <a:bodyPr wrap="square" lIns="0" tIns="0" rIns="0" bIns="0" rtlCol="0">
            <a:noAutofit/>
          </a:bodyPr>
          <a:lstStyle/>
          <a:p>
            <a:pPr>
              <a:lnSpc>
                <a:spcPct val="90000"/>
              </a:lnSpc>
            </a:pPr>
            <a:r>
              <a:rPr lang="en-US" b="1" dirty="0" smtClean="0"/>
              <a:t>Recommend Phase – Organization’s Perspective:</a:t>
            </a:r>
          </a:p>
          <a:p>
            <a:pPr>
              <a:lnSpc>
                <a:spcPct val="90000"/>
              </a:lnSpc>
            </a:pPr>
            <a:r>
              <a:rPr lang="en-US" dirty="0" smtClean="0"/>
              <a:t>“How likely is it our customers will become advocates of our brand?"</a:t>
            </a:r>
            <a:endParaRPr lang="en-US" sz="2100" dirty="0"/>
          </a:p>
        </p:txBody>
      </p:sp>
      <p:sp>
        <p:nvSpPr>
          <p:cNvPr id="51" name="Rectangle 50" descr=" 55"/>
          <p:cNvSpPr>
            <a:spLocks noChangeAspect="1"/>
          </p:cNvSpPr>
          <p:nvPr/>
        </p:nvSpPr>
        <p:spPr>
          <a:xfrm>
            <a:off x="6515606" y="1949045"/>
            <a:ext cx="1371957" cy="1189434"/>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REVENUE PER REFERRED CUSTOMER</a:t>
            </a:r>
            <a:endParaRPr lang="en-US" sz="1200" b="1" dirty="0">
              <a:solidFill>
                <a:schemeClr val="tx1"/>
              </a:solidFill>
              <a:latin typeface="Comic Sans MS" pitchFamily="66" charset="0"/>
              <a:cs typeface="Skippy Sharpie"/>
            </a:endParaRPr>
          </a:p>
        </p:txBody>
      </p:sp>
      <p:sp>
        <p:nvSpPr>
          <p:cNvPr id="57" name="TextBox 56" descr=" 57"/>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8" name="TextBox 57" descr=" 58"/>
          <p:cNvSpPr txBox="1"/>
          <p:nvPr/>
        </p:nvSpPr>
        <p:spPr>
          <a:xfrm>
            <a:off x="6458441" y="328443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177230180"/>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398963" y="304800"/>
            <a:ext cx="8346073" cy="666750"/>
          </a:xfrm>
        </p:spPr>
        <p:txBody>
          <a:bodyPr/>
          <a:lstStyle/>
          <a:p>
            <a:r>
              <a:rPr lang="en-US" dirty="0" smtClean="0"/>
              <a:t>ACTIVITY – Business Metrics</a:t>
            </a:r>
            <a:endParaRPr lang="en-US" dirty="0"/>
          </a:p>
        </p:txBody>
      </p:sp>
      <p:sp>
        <p:nvSpPr>
          <p:cNvPr id="7" name="TextBox 6" descr=" 7"/>
          <p:cNvSpPr txBox="1"/>
          <p:nvPr/>
        </p:nvSpPr>
        <p:spPr>
          <a:xfrm>
            <a:off x="2528355" y="413861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RECEIVE</a:t>
            </a:r>
          </a:p>
        </p:txBody>
      </p:sp>
      <p:pic>
        <p:nvPicPr>
          <p:cNvPr id="8" name="Picture 1" descr=" 8"/>
          <p:cNvPicPr>
            <a:picLocks noChangeAspect="1"/>
          </p:cNvPicPr>
          <p:nvPr/>
        </p:nvPicPr>
        <p:blipFill>
          <a:blip r:embed="rId3" cstate="print"/>
          <a:srcRect/>
          <a:stretch>
            <a:fillRect/>
          </a:stretch>
        </p:blipFill>
        <p:spPr bwMode="auto">
          <a:xfrm>
            <a:off x="907493" y="1806178"/>
            <a:ext cx="4587482" cy="2228850"/>
          </a:xfrm>
          <a:prstGeom prst="rect">
            <a:avLst/>
          </a:prstGeom>
          <a:noFill/>
          <a:ln w="9525">
            <a:noFill/>
            <a:miter lim="800000"/>
            <a:headEnd/>
            <a:tailEnd/>
          </a:ln>
        </p:spPr>
      </p:pic>
      <p:cxnSp>
        <p:nvCxnSpPr>
          <p:cNvPr id="9" name="Straight Connector 8" descr=" 9"/>
          <p:cNvCxnSpPr/>
          <p:nvPr/>
        </p:nvCxnSpPr>
        <p:spPr>
          <a:xfrm flipH="1">
            <a:off x="2222285" y="1731277"/>
            <a:ext cx="2382" cy="1371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descr=" 10"/>
          <p:cNvCxnSpPr/>
          <p:nvPr/>
        </p:nvCxnSpPr>
        <p:spPr>
          <a:xfrm>
            <a:off x="4248065" y="1720453"/>
            <a:ext cx="0" cy="117872"/>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descr=" 11"/>
          <p:cNvCxnSpPr/>
          <p:nvPr/>
        </p:nvCxnSpPr>
        <p:spPr>
          <a:xfrm>
            <a:off x="2217521" y="3944540"/>
            <a:ext cx="0" cy="2286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descr=" 12"/>
          <p:cNvCxnSpPr/>
          <p:nvPr/>
        </p:nvCxnSpPr>
        <p:spPr>
          <a:xfrm>
            <a:off x="2917791" y="3501628"/>
            <a:ext cx="0" cy="638175"/>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descr=" 13"/>
          <p:cNvCxnSpPr>
            <a:endCxn id="7" idx="0"/>
          </p:cNvCxnSpPr>
          <p:nvPr/>
        </p:nvCxnSpPr>
        <p:spPr>
          <a:xfrm>
            <a:off x="3437039" y="3473053"/>
            <a:ext cx="0" cy="66556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descr=" 14"/>
          <p:cNvCxnSpPr/>
          <p:nvPr/>
        </p:nvCxnSpPr>
        <p:spPr>
          <a:xfrm>
            <a:off x="4252829" y="3973115"/>
            <a:ext cx="0" cy="19050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descr=" 15"/>
          <p:cNvSpPr txBox="1"/>
          <p:nvPr/>
        </p:nvSpPr>
        <p:spPr>
          <a:xfrm>
            <a:off x="1326701"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PURCHASE</a:t>
            </a:r>
          </a:p>
        </p:txBody>
      </p:sp>
      <p:sp>
        <p:nvSpPr>
          <p:cNvPr id="16" name="TextBox 15" descr=" 16"/>
          <p:cNvSpPr txBox="1"/>
          <p:nvPr/>
        </p:nvSpPr>
        <p:spPr>
          <a:xfrm>
            <a:off x="3342955" y="1485900"/>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RECOMMEND</a:t>
            </a:r>
          </a:p>
        </p:txBody>
      </p:sp>
      <p:sp>
        <p:nvSpPr>
          <p:cNvPr id="17" name="TextBox 16" descr=" 17"/>
          <p:cNvSpPr txBox="1"/>
          <p:nvPr/>
        </p:nvSpPr>
        <p:spPr>
          <a:xfrm>
            <a:off x="1306456"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RESEARCH</a:t>
            </a:r>
          </a:p>
        </p:txBody>
      </p:sp>
      <p:sp>
        <p:nvSpPr>
          <p:cNvPr id="18" name="TextBox 17" descr=" 18"/>
          <p:cNvSpPr txBox="1"/>
          <p:nvPr/>
        </p:nvSpPr>
        <p:spPr>
          <a:xfrm>
            <a:off x="2013871" y="4139803"/>
            <a:ext cx="1817367"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NEED</a:t>
            </a:r>
          </a:p>
        </p:txBody>
      </p:sp>
      <p:sp>
        <p:nvSpPr>
          <p:cNvPr id="19" name="TextBox 18" descr=" 19"/>
          <p:cNvSpPr txBox="1"/>
          <p:nvPr/>
        </p:nvSpPr>
        <p:spPr>
          <a:xfrm>
            <a:off x="3345337" y="4139803"/>
            <a:ext cx="1816176" cy="238537"/>
          </a:xfrm>
          <a:prstGeom prst="rect">
            <a:avLst/>
          </a:prstGeom>
          <a:noFill/>
        </p:spPr>
        <p:txBody>
          <a:bodyPr lIns="68589" tIns="34295" rIns="68589" bIns="34295">
            <a:spAutoFit/>
          </a:bodyPr>
          <a:lstStyle/>
          <a:p>
            <a:pPr algn="ctr">
              <a:defRPr/>
            </a:pPr>
            <a:r>
              <a:rPr lang="en-US" sz="1100" dirty="0">
                <a:latin typeface="+mn-lt"/>
                <a:ea typeface="ＭＳ Ｐゴシック" charset="0"/>
                <a:cs typeface="Helvetica"/>
              </a:rPr>
              <a:t>USE</a:t>
            </a:r>
          </a:p>
        </p:txBody>
      </p:sp>
      <p:grpSp>
        <p:nvGrpSpPr>
          <p:cNvPr id="3" name="Group 58" descr=" 3"/>
          <p:cNvGrpSpPr>
            <a:grpSpLocks/>
          </p:cNvGrpSpPr>
          <p:nvPr/>
        </p:nvGrpSpPr>
        <p:grpSpPr bwMode="auto">
          <a:xfrm>
            <a:off x="2818943" y="3086097"/>
            <a:ext cx="202459" cy="230832"/>
            <a:chOff x="4117975" y="3619500"/>
            <a:chExt cx="269875" cy="307776"/>
          </a:xfrm>
        </p:grpSpPr>
        <p:sp>
          <p:nvSpPr>
            <p:cNvPr id="21" name="Oval 20"/>
            <p:cNvSpPr/>
            <p:nvPr/>
          </p:nvSpPr>
          <p:spPr>
            <a:xfrm>
              <a:off x="4144668" y="3655252"/>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2" name="TextBox 21"/>
            <p:cNvSpPr txBox="1"/>
            <p:nvPr/>
          </p:nvSpPr>
          <p:spPr>
            <a:xfrm>
              <a:off x="4117975" y="3619500"/>
              <a:ext cx="269875" cy="307776"/>
            </a:xfrm>
            <a:prstGeom prst="rect">
              <a:avLst/>
            </a:prstGeom>
            <a:noFill/>
          </p:spPr>
          <p:txBody>
            <a:bodyPr>
              <a:spAutoFit/>
            </a:bodyPr>
            <a:lstStyle/>
            <a:p>
              <a:pPr>
                <a:defRPr/>
              </a:pPr>
              <a:r>
                <a:rPr lang="en-US" sz="900" b="1" dirty="0">
                  <a:latin typeface="Helvetica"/>
                  <a:ea typeface="ＭＳ Ｐゴシック" charset="0"/>
                  <a:cs typeface="Helvetica"/>
                </a:rPr>
                <a:t>1</a:t>
              </a:r>
            </a:p>
          </p:txBody>
        </p:sp>
      </p:grpSp>
      <p:grpSp>
        <p:nvGrpSpPr>
          <p:cNvPr id="4" name="Group 56" descr=" 4"/>
          <p:cNvGrpSpPr>
            <a:grpSpLocks/>
          </p:cNvGrpSpPr>
          <p:nvPr/>
        </p:nvGrpSpPr>
        <p:grpSpPr bwMode="auto">
          <a:xfrm>
            <a:off x="2121055" y="3686175"/>
            <a:ext cx="201268" cy="230832"/>
            <a:chOff x="2901950" y="4657685"/>
            <a:chExt cx="268288" cy="307776"/>
          </a:xfrm>
        </p:grpSpPr>
        <p:sp>
          <p:nvSpPr>
            <p:cNvPr id="24" name="Oval 23"/>
            <p:cNvSpPr/>
            <p:nvPr/>
          </p:nvSpPr>
          <p:spPr>
            <a:xfrm>
              <a:off x="2924998" y="4695240"/>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5" name="TextBox 24"/>
            <p:cNvSpPr txBox="1"/>
            <p:nvPr/>
          </p:nvSpPr>
          <p:spPr>
            <a:xfrm>
              <a:off x="2901950" y="4657685"/>
              <a:ext cx="268288" cy="307776"/>
            </a:xfrm>
            <a:prstGeom prst="rect">
              <a:avLst/>
            </a:prstGeom>
            <a:noFill/>
          </p:spPr>
          <p:txBody>
            <a:bodyPr>
              <a:spAutoFit/>
            </a:bodyPr>
            <a:lstStyle/>
            <a:p>
              <a:pPr>
                <a:defRPr/>
              </a:pPr>
              <a:r>
                <a:rPr lang="en-US" sz="900" b="1" dirty="0">
                  <a:latin typeface="Helvetica"/>
                  <a:ea typeface="ＭＳ Ｐゴシック" charset="0"/>
                  <a:cs typeface="Helvetica"/>
                </a:rPr>
                <a:t>2</a:t>
              </a:r>
            </a:p>
          </p:txBody>
        </p:sp>
      </p:grpSp>
      <p:grpSp>
        <p:nvGrpSpPr>
          <p:cNvPr id="20" name="Group 55" descr=" 20"/>
          <p:cNvGrpSpPr>
            <a:grpSpLocks/>
          </p:cNvGrpSpPr>
          <p:nvPr/>
        </p:nvGrpSpPr>
        <p:grpSpPr bwMode="auto">
          <a:xfrm>
            <a:off x="961085" y="2756294"/>
            <a:ext cx="202459" cy="230832"/>
            <a:chOff x="1498600" y="3394075"/>
            <a:chExt cx="269875" cy="307776"/>
          </a:xfrm>
        </p:grpSpPr>
        <p:sp>
          <p:nvSpPr>
            <p:cNvPr id="27" name="Oval 26"/>
            <p:cNvSpPr/>
            <p:nvPr/>
          </p:nvSpPr>
          <p:spPr>
            <a:xfrm>
              <a:off x="1524704"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28" name="TextBox 27"/>
            <p:cNvSpPr txBox="1"/>
            <p:nvPr/>
          </p:nvSpPr>
          <p:spPr>
            <a:xfrm>
              <a:off x="1498600" y="3394075"/>
              <a:ext cx="269875" cy="307776"/>
            </a:xfrm>
            <a:prstGeom prst="rect">
              <a:avLst/>
            </a:prstGeom>
            <a:noFill/>
          </p:spPr>
          <p:txBody>
            <a:bodyPr>
              <a:spAutoFit/>
            </a:bodyPr>
            <a:lstStyle/>
            <a:p>
              <a:pPr>
                <a:defRPr/>
              </a:pPr>
              <a:r>
                <a:rPr lang="en-US" sz="900" b="1" dirty="0">
                  <a:latin typeface="Helvetica"/>
                  <a:ea typeface="ＭＳ Ｐゴシック" charset="0"/>
                  <a:cs typeface="Helvetica"/>
                </a:rPr>
                <a:t>3</a:t>
              </a:r>
            </a:p>
          </p:txBody>
        </p:sp>
      </p:grpSp>
      <p:grpSp>
        <p:nvGrpSpPr>
          <p:cNvPr id="23" name="Group 57" descr=" 23"/>
          <p:cNvGrpSpPr>
            <a:grpSpLocks/>
          </p:cNvGrpSpPr>
          <p:nvPr/>
        </p:nvGrpSpPr>
        <p:grpSpPr bwMode="auto">
          <a:xfrm>
            <a:off x="2116292" y="1890711"/>
            <a:ext cx="201268" cy="230832"/>
            <a:chOff x="3000375" y="2239963"/>
            <a:chExt cx="268288" cy="307776"/>
          </a:xfrm>
        </p:grpSpPr>
        <p:sp>
          <p:nvSpPr>
            <p:cNvPr id="30" name="Oval 29"/>
            <p:cNvSpPr/>
            <p:nvPr/>
          </p:nvSpPr>
          <p:spPr>
            <a:xfrm>
              <a:off x="3031066" y="2275655"/>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1" name="TextBox 30"/>
            <p:cNvSpPr txBox="1"/>
            <p:nvPr/>
          </p:nvSpPr>
          <p:spPr>
            <a:xfrm>
              <a:off x="3000375" y="2239963"/>
              <a:ext cx="268288" cy="307776"/>
            </a:xfrm>
            <a:prstGeom prst="rect">
              <a:avLst/>
            </a:prstGeom>
            <a:noFill/>
          </p:spPr>
          <p:txBody>
            <a:bodyPr>
              <a:spAutoFit/>
            </a:bodyPr>
            <a:lstStyle/>
            <a:p>
              <a:pPr>
                <a:defRPr/>
              </a:pPr>
              <a:r>
                <a:rPr lang="en-US" sz="900" b="1" dirty="0">
                  <a:latin typeface="Helvetica"/>
                  <a:ea typeface="ＭＳ Ｐゴシック" charset="0"/>
                  <a:cs typeface="Helvetica"/>
                </a:rPr>
                <a:t>4</a:t>
              </a:r>
            </a:p>
          </p:txBody>
        </p:sp>
      </p:grpSp>
      <p:grpSp>
        <p:nvGrpSpPr>
          <p:cNvPr id="26" name="Group 51" descr=" 26"/>
          <p:cNvGrpSpPr>
            <a:grpSpLocks/>
          </p:cNvGrpSpPr>
          <p:nvPr/>
        </p:nvGrpSpPr>
        <p:grpSpPr bwMode="auto">
          <a:xfrm>
            <a:off x="3356055" y="3090864"/>
            <a:ext cx="201268" cy="230832"/>
            <a:chOff x="4945063" y="4146550"/>
            <a:chExt cx="268287" cy="307777"/>
          </a:xfrm>
        </p:grpSpPr>
        <p:sp>
          <p:nvSpPr>
            <p:cNvPr id="33" name="Oval 32"/>
            <p:cNvSpPr/>
            <p:nvPr/>
          </p:nvSpPr>
          <p:spPr>
            <a:xfrm>
              <a:off x="4965699" y="417171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4" name="TextBox 33"/>
            <p:cNvSpPr txBox="1"/>
            <p:nvPr/>
          </p:nvSpPr>
          <p:spPr>
            <a:xfrm>
              <a:off x="4945063" y="4146550"/>
              <a:ext cx="268287" cy="307777"/>
            </a:xfrm>
            <a:prstGeom prst="rect">
              <a:avLst/>
            </a:prstGeom>
            <a:noFill/>
          </p:spPr>
          <p:txBody>
            <a:bodyPr>
              <a:spAutoFit/>
            </a:bodyPr>
            <a:lstStyle/>
            <a:p>
              <a:pPr>
                <a:defRPr/>
              </a:pPr>
              <a:r>
                <a:rPr lang="en-US" sz="900" b="1" dirty="0">
                  <a:latin typeface="Helvetica"/>
                  <a:ea typeface="ＭＳ Ｐゴシック" charset="0"/>
                  <a:cs typeface="Helvetica"/>
                </a:rPr>
                <a:t>5</a:t>
              </a:r>
            </a:p>
          </p:txBody>
        </p:sp>
      </p:grpSp>
      <p:grpSp>
        <p:nvGrpSpPr>
          <p:cNvPr id="29" name="Group 52" descr=" 29"/>
          <p:cNvGrpSpPr>
            <a:grpSpLocks/>
          </p:cNvGrpSpPr>
          <p:nvPr/>
        </p:nvGrpSpPr>
        <p:grpSpPr bwMode="auto">
          <a:xfrm>
            <a:off x="4144455" y="3714750"/>
            <a:ext cx="202459" cy="230832"/>
            <a:chOff x="5907101" y="4719638"/>
            <a:chExt cx="269875" cy="307776"/>
          </a:xfrm>
        </p:grpSpPr>
        <p:sp>
          <p:nvSpPr>
            <p:cNvPr id="36" name="Oval 35"/>
            <p:cNvSpPr/>
            <p:nvPr/>
          </p:nvSpPr>
          <p:spPr>
            <a:xfrm>
              <a:off x="5934192" y="4749568"/>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37" name="TextBox 50"/>
            <p:cNvSpPr txBox="1">
              <a:spLocks noChangeArrowheads="1"/>
            </p:cNvSpPr>
            <p:nvPr/>
          </p:nvSpPr>
          <p:spPr bwMode="auto">
            <a:xfrm>
              <a:off x="5907101" y="4719638"/>
              <a:ext cx="269875" cy="307776"/>
            </a:xfrm>
            <a:prstGeom prst="rect">
              <a:avLst/>
            </a:prstGeom>
            <a:noFill/>
            <a:ln w="9525">
              <a:noFill/>
              <a:miter lim="800000"/>
              <a:headEnd/>
              <a:tailEnd/>
            </a:ln>
          </p:spPr>
          <p:txBody>
            <a:bodyPr>
              <a:spAutoFit/>
            </a:bodyPr>
            <a:lstStyle/>
            <a:p>
              <a:r>
                <a:rPr lang="en-US" sz="900" b="1" dirty="0">
                  <a:latin typeface="Helvetica" charset="0"/>
                </a:rPr>
                <a:t>6</a:t>
              </a:r>
            </a:p>
          </p:txBody>
        </p:sp>
      </p:grpSp>
      <p:grpSp>
        <p:nvGrpSpPr>
          <p:cNvPr id="32" name="Group 50" descr=" 32"/>
          <p:cNvGrpSpPr>
            <a:grpSpLocks/>
          </p:cNvGrpSpPr>
          <p:nvPr/>
        </p:nvGrpSpPr>
        <p:grpSpPr bwMode="auto">
          <a:xfrm>
            <a:off x="5237733" y="2756294"/>
            <a:ext cx="201268" cy="230832"/>
            <a:chOff x="7167563" y="3398851"/>
            <a:chExt cx="268287" cy="307776"/>
          </a:xfrm>
        </p:grpSpPr>
        <p:sp>
          <p:nvSpPr>
            <p:cNvPr id="39" name="Oval 38"/>
            <p:cNvSpPr/>
            <p:nvPr/>
          </p:nvSpPr>
          <p:spPr>
            <a:xfrm>
              <a:off x="7182570" y="3426181"/>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0" name="TextBox 51"/>
            <p:cNvSpPr txBox="1">
              <a:spLocks noChangeArrowheads="1"/>
            </p:cNvSpPr>
            <p:nvPr/>
          </p:nvSpPr>
          <p:spPr bwMode="auto">
            <a:xfrm>
              <a:off x="7167563" y="3398851"/>
              <a:ext cx="268287" cy="307776"/>
            </a:xfrm>
            <a:prstGeom prst="rect">
              <a:avLst/>
            </a:prstGeom>
            <a:noFill/>
            <a:ln w="9525">
              <a:noFill/>
              <a:miter lim="800000"/>
              <a:headEnd/>
              <a:tailEnd/>
            </a:ln>
          </p:spPr>
          <p:txBody>
            <a:bodyPr>
              <a:spAutoFit/>
            </a:bodyPr>
            <a:lstStyle/>
            <a:p>
              <a:r>
                <a:rPr lang="en-US" sz="900" b="1" dirty="0">
                  <a:latin typeface="Helvetica" charset="0"/>
                </a:rPr>
                <a:t>7</a:t>
              </a:r>
            </a:p>
          </p:txBody>
        </p:sp>
      </p:grpSp>
      <p:grpSp>
        <p:nvGrpSpPr>
          <p:cNvPr id="35" name="Group 59" descr=" 35"/>
          <p:cNvGrpSpPr>
            <a:grpSpLocks/>
          </p:cNvGrpSpPr>
          <p:nvPr/>
        </p:nvGrpSpPr>
        <p:grpSpPr bwMode="auto">
          <a:xfrm>
            <a:off x="4155173" y="1858564"/>
            <a:ext cx="201268" cy="230832"/>
            <a:chOff x="5264123" y="2403475"/>
            <a:chExt cx="268288" cy="307776"/>
          </a:xfrm>
        </p:grpSpPr>
        <p:sp>
          <p:nvSpPr>
            <p:cNvPr id="42" name="Oval 41"/>
            <p:cNvSpPr/>
            <p:nvPr/>
          </p:nvSpPr>
          <p:spPr>
            <a:xfrm>
              <a:off x="5288138" y="2437227"/>
              <a:ext cx="216368" cy="216368"/>
            </a:xfrm>
            <a:prstGeom prst="ellipse">
              <a:avLst/>
            </a:prstGeom>
            <a:solidFill>
              <a:schemeClr val="accent6"/>
            </a:solidFill>
            <a:ln w="9525" cap="flat" cmpd="sng" algn="ctr">
              <a:noFill/>
              <a:prstDash val="solid"/>
            </a:ln>
            <a:effectLst>
              <a:innerShdw blurRad="25400" dist="12700" dir="13500000">
                <a:srgbClr val="000000">
                  <a:alpha val="17000"/>
                </a:srgbClr>
              </a:innerShdw>
            </a:effectLst>
          </p:spPr>
          <p:txBody>
            <a:bodyPr anchor="ctr"/>
            <a:lstStyle/>
            <a:p>
              <a:pPr algn="ctr" defTabSz="685891" fontAlgn="auto">
                <a:spcBef>
                  <a:spcPts val="0"/>
                </a:spcBef>
                <a:spcAft>
                  <a:spcPts val="0"/>
                </a:spcAft>
                <a:defRPr/>
              </a:pPr>
              <a:endParaRPr lang="en-US" sz="1400" kern="0" dirty="0">
                <a:latin typeface="+mj-lt"/>
                <a:ea typeface="+mn-ea"/>
              </a:endParaRPr>
            </a:p>
          </p:txBody>
        </p:sp>
        <p:sp>
          <p:nvSpPr>
            <p:cNvPr id="43" name="TextBox 52"/>
            <p:cNvSpPr txBox="1">
              <a:spLocks noChangeArrowheads="1"/>
            </p:cNvSpPr>
            <p:nvPr/>
          </p:nvSpPr>
          <p:spPr bwMode="auto">
            <a:xfrm>
              <a:off x="5264123" y="2403475"/>
              <a:ext cx="268288" cy="307776"/>
            </a:xfrm>
            <a:prstGeom prst="rect">
              <a:avLst/>
            </a:prstGeom>
            <a:noFill/>
            <a:ln w="9525">
              <a:noFill/>
              <a:miter lim="800000"/>
              <a:headEnd/>
              <a:tailEnd/>
            </a:ln>
          </p:spPr>
          <p:txBody>
            <a:bodyPr>
              <a:spAutoFit/>
            </a:bodyPr>
            <a:lstStyle/>
            <a:p>
              <a:r>
                <a:rPr lang="en-US" sz="900" b="1" dirty="0">
                  <a:latin typeface="Helvetica" charset="0"/>
                </a:rPr>
                <a:t>8</a:t>
              </a:r>
            </a:p>
          </p:txBody>
        </p:sp>
      </p:grpSp>
      <p:cxnSp>
        <p:nvCxnSpPr>
          <p:cNvPr id="44" name="Straight Connector 43" descr=" 44"/>
          <p:cNvCxnSpPr/>
          <p:nvPr/>
        </p:nvCxnSpPr>
        <p:spPr>
          <a:xfrm>
            <a:off x="799117" y="2863453"/>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3" descr=" 45"/>
          <p:cNvSpPr txBox="1">
            <a:spLocks noChangeArrowheads="1"/>
          </p:cNvSpPr>
          <p:nvPr/>
        </p:nvSpPr>
        <p:spPr bwMode="auto">
          <a:xfrm>
            <a:off x="1190935" y="2674652"/>
            <a:ext cx="1550598"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BUY</a:t>
            </a:r>
          </a:p>
        </p:txBody>
      </p:sp>
      <p:sp>
        <p:nvSpPr>
          <p:cNvPr id="46" name="TextBox 7" descr=" 46"/>
          <p:cNvSpPr txBox="1">
            <a:spLocks noChangeArrowheads="1"/>
          </p:cNvSpPr>
          <p:nvPr/>
        </p:nvSpPr>
        <p:spPr bwMode="auto">
          <a:xfrm>
            <a:off x="3645452" y="2667509"/>
            <a:ext cx="1543452" cy="392415"/>
          </a:xfrm>
          <a:prstGeom prst="rect">
            <a:avLst/>
          </a:prstGeom>
          <a:noFill/>
          <a:ln w="9525">
            <a:noFill/>
            <a:miter lim="800000"/>
            <a:headEnd/>
            <a:tailEnd/>
          </a:ln>
        </p:spPr>
        <p:txBody>
          <a:bodyPr lIns="68589" tIns="34295" rIns="68589" bIns="34295">
            <a:spAutoFit/>
          </a:bodyPr>
          <a:lstStyle/>
          <a:p>
            <a:pPr algn="ctr"/>
            <a:r>
              <a:rPr lang="en-US" sz="2100" b="1" dirty="0">
                <a:latin typeface="+mj-lt"/>
              </a:rPr>
              <a:t>OWN</a:t>
            </a:r>
          </a:p>
        </p:txBody>
      </p:sp>
      <p:cxnSp>
        <p:nvCxnSpPr>
          <p:cNvPr id="47" name="Straight Connector 46" descr=" 47"/>
          <p:cNvCxnSpPr/>
          <p:nvPr/>
        </p:nvCxnSpPr>
        <p:spPr>
          <a:xfrm>
            <a:off x="5443764" y="2858690"/>
            <a:ext cx="152440" cy="0"/>
          </a:xfrm>
          <a:prstGeom prst="line">
            <a:avLst/>
          </a:prstGeom>
          <a:ln w="31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descr=" 48"/>
          <p:cNvSpPr txBox="1"/>
          <p:nvPr/>
        </p:nvSpPr>
        <p:spPr>
          <a:xfrm>
            <a:off x="87790" y="2740968"/>
            <a:ext cx="957267"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SELECT</a:t>
            </a:r>
          </a:p>
        </p:txBody>
      </p:sp>
      <p:sp>
        <p:nvSpPr>
          <p:cNvPr id="49" name="TextBox 48" descr=" 49"/>
          <p:cNvSpPr txBox="1"/>
          <p:nvPr/>
        </p:nvSpPr>
        <p:spPr>
          <a:xfrm>
            <a:off x="5511895" y="2740968"/>
            <a:ext cx="775051" cy="238537"/>
          </a:xfrm>
          <a:prstGeom prst="rect">
            <a:avLst/>
          </a:prstGeom>
          <a:noFill/>
        </p:spPr>
        <p:txBody>
          <a:bodyPr wrap="square" lIns="68589" tIns="34295" rIns="68589" bIns="34295">
            <a:spAutoFit/>
          </a:bodyPr>
          <a:lstStyle/>
          <a:p>
            <a:pPr algn="ctr">
              <a:defRPr/>
            </a:pPr>
            <a:r>
              <a:rPr lang="en-US" sz="1100" dirty="0">
                <a:latin typeface="+mn-lt"/>
                <a:ea typeface="ＭＳ Ｐゴシック" charset="0"/>
                <a:cs typeface="Helvetica"/>
              </a:rPr>
              <a:t>MAINTAIN</a:t>
            </a:r>
          </a:p>
        </p:txBody>
      </p:sp>
      <p:sp>
        <p:nvSpPr>
          <p:cNvPr id="50" name="Oval 49" descr=" 50"/>
          <p:cNvSpPr/>
          <p:nvPr/>
        </p:nvSpPr>
        <p:spPr>
          <a:xfrm>
            <a:off x="3804913" y="1396396"/>
            <a:ext cx="897370" cy="384248"/>
          </a:xfrm>
          <a:prstGeom prst="ellipse">
            <a:avLst/>
          </a:prstGeom>
          <a:noFill/>
          <a:ln w="381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
        <p:nvSpPr>
          <p:cNvPr id="54" name="TextBox 53" descr=" 54"/>
          <p:cNvSpPr txBox="1"/>
          <p:nvPr/>
        </p:nvSpPr>
        <p:spPr>
          <a:xfrm>
            <a:off x="6058287" y="444521"/>
            <a:ext cx="2161629" cy="1143000"/>
          </a:xfrm>
          <a:prstGeom prst="rect">
            <a:avLst/>
          </a:prstGeom>
          <a:noFill/>
        </p:spPr>
        <p:txBody>
          <a:bodyPr wrap="square" lIns="0" tIns="0" rIns="0" bIns="0" rtlCol="0">
            <a:noAutofit/>
          </a:bodyPr>
          <a:lstStyle/>
          <a:p>
            <a:pPr>
              <a:lnSpc>
                <a:spcPct val="90000"/>
              </a:lnSpc>
            </a:pPr>
            <a:r>
              <a:rPr lang="en-US" b="1" dirty="0" smtClean="0"/>
              <a:t>Recommend Phase – Organization’s Perspective:</a:t>
            </a:r>
          </a:p>
          <a:p>
            <a:pPr>
              <a:lnSpc>
                <a:spcPct val="90000"/>
              </a:lnSpc>
            </a:pPr>
            <a:r>
              <a:rPr lang="en-US" dirty="0" smtClean="0"/>
              <a:t>“How likely is it our customers will become advocates of our brand?"</a:t>
            </a:r>
            <a:endParaRPr lang="en-US" sz="2100" dirty="0"/>
          </a:p>
        </p:txBody>
      </p:sp>
      <p:sp>
        <p:nvSpPr>
          <p:cNvPr id="51" name="Rectangle 50" descr=" 55"/>
          <p:cNvSpPr>
            <a:spLocks noChangeAspect="1"/>
          </p:cNvSpPr>
          <p:nvPr/>
        </p:nvSpPr>
        <p:spPr>
          <a:xfrm>
            <a:off x="6515606" y="1949045"/>
            <a:ext cx="1371957" cy="1189434"/>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REVENUE PER REFERRED CUSTOMER</a:t>
            </a:r>
            <a:endParaRPr lang="en-US" sz="1200" b="1" dirty="0">
              <a:solidFill>
                <a:schemeClr val="tx1"/>
              </a:solidFill>
              <a:latin typeface="Comic Sans MS" pitchFamily="66" charset="0"/>
              <a:cs typeface="Skippy Sharpie"/>
            </a:endParaRPr>
          </a:p>
        </p:txBody>
      </p:sp>
      <p:sp>
        <p:nvSpPr>
          <p:cNvPr id="52" name="Rectangle 51" descr=" 56"/>
          <p:cNvSpPr>
            <a:spLocks noChangeAspect="1"/>
          </p:cNvSpPr>
          <p:nvPr/>
        </p:nvSpPr>
        <p:spPr>
          <a:xfrm>
            <a:off x="6555901" y="3470962"/>
            <a:ext cx="1331662" cy="1217332"/>
          </a:xfrm>
          <a:prstGeom prst="rect">
            <a:avLst/>
          </a:prstGeom>
          <a:solidFill>
            <a:schemeClr val="bg1"/>
          </a:solidFill>
          <a:ln w="3175">
            <a:solidFill>
              <a:schemeClr val="bg2"/>
            </a:solidFill>
          </a:ln>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chemeClr val="tx1"/>
                </a:solidFill>
                <a:latin typeface="Comic Sans MS" pitchFamily="66" charset="0"/>
                <a:cs typeface="Skippy Sharpie"/>
              </a:rPr>
              <a:t>CUSTOMER CHURN RATE</a:t>
            </a:r>
            <a:endParaRPr lang="en-US" sz="800" b="1" dirty="0">
              <a:solidFill>
                <a:schemeClr val="tx1"/>
              </a:solidFill>
              <a:latin typeface="Comic Sans MS" pitchFamily="66" charset="0"/>
              <a:cs typeface="Skippy Sharpie"/>
            </a:endParaRPr>
          </a:p>
        </p:txBody>
      </p:sp>
      <p:sp>
        <p:nvSpPr>
          <p:cNvPr id="57" name="TextBox 56" descr=" 57"/>
          <p:cNvSpPr txBox="1"/>
          <p:nvPr/>
        </p:nvSpPr>
        <p:spPr>
          <a:xfrm>
            <a:off x="6458441" y="1771650"/>
            <a:ext cx="1040517" cy="203088"/>
          </a:xfrm>
          <a:prstGeom prst="rect">
            <a:avLst/>
          </a:prstGeom>
          <a:noFill/>
        </p:spPr>
        <p:txBody>
          <a:bodyPr wrap="square" lIns="0" tIns="0" rIns="0" bIns="0" rtlCol="0">
            <a:noAutofit/>
          </a:bodyPr>
          <a:lstStyle/>
          <a:p>
            <a:pPr>
              <a:lnSpc>
                <a:spcPct val="90000"/>
              </a:lnSpc>
            </a:pPr>
            <a:r>
              <a:rPr lang="en-US" b="1" dirty="0" smtClean="0"/>
              <a:t>Example KPI</a:t>
            </a:r>
            <a:endParaRPr lang="en-US" b="1" dirty="0"/>
          </a:p>
        </p:txBody>
      </p:sp>
      <p:sp>
        <p:nvSpPr>
          <p:cNvPr id="58" name="TextBox 57" descr=" 58"/>
          <p:cNvSpPr txBox="1"/>
          <p:nvPr/>
        </p:nvSpPr>
        <p:spPr>
          <a:xfrm>
            <a:off x="6458441" y="3284432"/>
            <a:ext cx="1943606" cy="203088"/>
          </a:xfrm>
          <a:prstGeom prst="rect">
            <a:avLst/>
          </a:prstGeom>
          <a:noFill/>
        </p:spPr>
        <p:txBody>
          <a:bodyPr wrap="square" lIns="0" tIns="0" rIns="0" bIns="0" rtlCol="0">
            <a:noAutofit/>
          </a:bodyPr>
          <a:lstStyle/>
          <a:p>
            <a:pPr>
              <a:lnSpc>
                <a:spcPct val="90000"/>
              </a:lnSpc>
            </a:pPr>
            <a:r>
              <a:rPr lang="en-US" b="1" dirty="0" smtClean="0"/>
              <a:t>Example Financial Measure</a:t>
            </a:r>
            <a:endParaRPr lang="en-US" b="1" dirty="0"/>
          </a:p>
        </p:txBody>
      </p:sp>
    </p:spTree>
    <p:extLst>
      <p:ext uri="{BB962C8B-B14F-4D97-AF65-F5344CB8AC3E}">
        <p14:creationId xmlns:p14="http://schemas.microsoft.com/office/powerpoint/2010/main" val="2773304147"/>
      </p:ext>
    </p:extLst>
  </p:cSld>
  <p:clrMapOvr>
    <a:masterClrMapping/>
  </p:clrMapOvr>
  <mc:AlternateContent xmlns:mc="http://schemas.openxmlformats.org/markup-compatibility/2006">
    <mc:Choice xmlns:p14="http://schemas.microsoft.com/office/powerpoint/2010/main" Requires="p14">
      <p:transition spd="med" p14:dur="700">
        <p:cut/>
      </p:transition>
    </mc:Choice>
    <mc:Fallback>
      <p:transition spd="med">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5931204" y="3457159"/>
            <a:ext cx="3004457" cy="673760"/>
          </a:xfrm>
          <a:prstGeom prst="rect">
            <a:avLst/>
          </a:prstGeom>
          <a:noFill/>
          <a:ln>
            <a:noFill/>
          </a:ln>
        </p:spPr>
        <p:txBody>
          <a:bodyPr wrap="square" lIns="0" tIns="0" rIns="0" bIns="0" rtlCol="0">
            <a:noAutofit/>
          </a:bodyPr>
          <a:lstStyle/>
          <a:p>
            <a:pPr algn="ctr"/>
            <a:r>
              <a:rPr lang="en-US" sz="1200" dirty="0" smtClean="0"/>
              <a:t>Disciplined &amp; Validated </a:t>
            </a:r>
          </a:p>
          <a:p>
            <a:pPr algn="ctr"/>
            <a:r>
              <a:rPr lang="en-US" sz="1200" dirty="0" smtClean="0"/>
              <a:t>Test Methodology</a:t>
            </a:r>
          </a:p>
        </p:txBody>
      </p:sp>
      <p:sp>
        <p:nvSpPr>
          <p:cNvPr id="26" name="TextBox 25"/>
          <p:cNvSpPr txBox="1"/>
          <p:nvPr/>
        </p:nvSpPr>
        <p:spPr>
          <a:xfrm>
            <a:off x="890630" y="3427677"/>
            <a:ext cx="2078182" cy="361950"/>
          </a:xfrm>
          <a:prstGeom prst="rect">
            <a:avLst/>
          </a:prstGeom>
          <a:noFill/>
          <a:ln>
            <a:noFill/>
          </a:ln>
        </p:spPr>
        <p:txBody>
          <a:bodyPr wrap="square" lIns="0" tIns="0" rIns="0" bIns="0" rtlCol="0">
            <a:noAutofit/>
          </a:bodyPr>
          <a:lstStyle/>
          <a:p>
            <a:pPr algn="ctr"/>
            <a:r>
              <a:rPr lang="en-US" sz="1200" dirty="0" smtClean="0"/>
              <a:t>Generic Scenario to learn basic methodology</a:t>
            </a:r>
          </a:p>
        </p:txBody>
      </p:sp>
      <p:sp>
        <p:nvSpPr>
          <p:cNvPr id="34" name="Chevron 33"/>
          <p:cNvSpPr/>
          <p:nvPr/>
        </p:nvSpPr>
        <p:spPr>
          <a:xfrm>
            <a:off x="758019" y="1760782"/>
            <a:ext cx="2103120" cy="332677"/>
          </a:xfrm>
          <a:prstGeom prst="chevron">
            <a:avLst>
              <a:gd name="adj" fmla="val 44393"/>
            </a:avLst>
          </a:prstGeom>
          <a:solidFill>
            <a:schemeClr val="tx1">
              <a:lumMod val="65000"/>
              <a:lumOff val="3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solidFill>
                  <a:schemeClr val="bg1"/>
                </a:solidFill>
              </a:rPr>
              <a:t>Learn CXJM</a:t>
            </a:r>
            <a:endParaRPr lang="en-US" sz="900" dirty="0">
              <a:solidFill>
                <a:schemeClr val="bg1"/>
              </a:solidFill>
            </a:endParaRPr>
          </a:p>
        </p:txBody>
      </p:sp>
      <p:sp>
        <p:nvSpPr>
          <p:cNvPr id="18" name="Rectangle 17"/>
          <p:cNvSpPr/>
          <p:nvPr/>
        </p:nvSpPr>
        <p:spPr>
          <a:xfrm>
            <a:off x="2962291" y="2143466"/>
            <a:ext cx="457200" cy="12801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chorCtr="1"/>
          <a:lstStyle/>
          <a:p>
            <a:pPr algn="l"/>
            <a:r>
              <a:rPr lang="en-US" sz="1600" dirty="0" smtClean="0">
                <a:solidFill>
                  <a:schemeClr val="bg1"/>
                </a:solidFill>
                <a:latin typeface="Arial" pitchFamily="34" charset="0"/>
                <a:cs typeface="Arial" pitchFamily="34" charset="0"/>
              </a:rPr>
              <a:t>Share</a:t>
            </a:r>
          </a:p>
        </p:txBody>
      </p:sp>
      <p:sp>
        <p:nvSpPr>
          <p:cNvPr id="22" name="Rectangle 21"/>
          <p:cNvSpPr/>
          <p:nvPr/>
        </p:nvSpPr>
        <p:spPr>
          <a:xfrm>
            <a:off x="5829837" y="2165239"/>
            <a:ext cx="457200" cy="12801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chorCtr="1"/>
          <a:lstStyle/>
          <a:p>
            <a:pPr algn="l"/>
            <a:r>
              <a:rPr lang="en-US" sz="1600" dirty="0" smtClean="0">
                <a:solidFill>
                  <a:schemeClr val="bg1"/>
                </a:solidFill>
                <a:latin typeface="Arial" pitchFamily="34" charset="0"/>
                <a:cs typeface="Arial" pitchFamily="34" charset="0"/>
              </a:rPr>
              <a:t>Teach</a:t>
            </a:r>
          </a:p>
        </p:txBody>
      </p:sp>
      <p:sp>
        <p:nvSpPr>
          <p:cNvPr id="28" name="Chevron 27"/>
          <p:cNvSpPr/>
          <p:nvPr/>
        </p:nvSpPr>
        <p:spPr>
          <a:xfrm>
            <a:off x="6416768" y="1759622"/>
            <a:ext cx="2103120" cy="329184"/>
          </a:xfrm>
          <a:prstGeom prst="chevron">
            <a:avLst>
              <a:gd name="adj" fmla="val 44393"/>
            </a:avLst>
          </a:prstGeom>
          <a:solidFill>
            <a:schemeClr val="tx1">
              <a:lumMod val="65000"/>
              <a:lumOff val="3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solidFill>
                  <a:schemeClr val="bg1"/>
                </a:solidFill>
              </a:rPr>
              <a:t>Execute</a:t>
            </a:r>
            <a:endParaRPr lang="en-US" sz="900" dirty="0">
              <a:solidFill>
                <a:schemeClr val="bg1"/>
              </a:solidFill>
            </a:endParaRPr>
          </a:p>
        </p:txBody>
      </p:sp>
      <p:sp>
        <p:nvSpPr>
          <p:cNvPr id="31" name="Rectangle 30"/>
          <p:cNvSpPr/>
          <p:nvPr/>
        </p:nvSpPr>
        <p:spPr>
          <a:xfrm>
            <a:off x="184146" y="2136926"/>
            <a:ext cx="457200" cy="12801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chorCtr="1"/>
          <a:lstStyle/>
          <a:p>
            <a:pPr algn="l"/>
            <a:r>
              <a:rPr lang="en-US" sz="1400" dirty="0" smtClean="0">
                <a:solidFill>
                  <a:schemeClr val="bg1"/>
                </a:solidFill>
                <a:latin typeface="Arial" pitchFamily="34" charset="0"/>
                <a:cs typeface="Arial" pitchFamily="34" charset="0"/>
              </a:rPr>
              <a:t> Identify Need</a:t>
            </a:r>
          </a:p>
        </p:txBody>
      </p:sp>
      <p:sp>
        <p:nvSpPr>
          <p:cNvPr id="35" name="Rectangle 34"/>
          <p:cNvSpPr/>
          <p:nvPr/>
        </p:nvSpPr>
        <p:spPr>
          <a:xfrm>
            <a:off x="8571067" y="2165237"/>
            <a:ext cx="457200" cy="12801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chorCtr="1"/>
          <a:lstStyle/>
          <a:p>
            <a:pPr algn="l"/>
            <a:r>
              <a:rPr lang="en-US" sz="1600" dirty="0" smtClean="0">
                <a:solidFill>
                  <a:schemeClr val="bg1"/>
                </a:solidFill>
                <a:latin typeface="Arial" pitchFamily="34" charset="0"/>
                <a:cs typeface="Arial" pitchFamily="34" charset="0"/>
              </a:rPr>
              <a:t>Recommend</a:t>
            </a:r>
          </a:p>
        </p:txBody>
      </p:sp>
      <p:pic>
        <p:nvPicPr>
          <p:cNvPr id="27" name="Picture 2" descr="Photo: people with clipboards observing customers at the Daily Scoop ice cream shop."/>
          <p:cNvPicPr preferRelativeResize="0">
            <a:picLocks noChangeArrowheads="1"/>
          </p:cNvPicPr>
          <p:nvPr/>
        </p:nvPicPr>
        <p:blipFill>
          <a:blip r:embed="rId2" cstate="print"/>
          <a:srcRect/>
          <a:stretch>
            <a:fillRect/>
          </a:stretch>
        </p:blipFill>
        <p:spPr bwMode="auto">
          <a:xfrm>
            <a:off x="6373205" y="2164965"/>
            <a:ext cx="2103120" cy="1280160"/>
          </a:xfrm>
          <a:prstGeom prst="rect">
            <a:avLst/>
          </a:prstGeom>
          <a:noFill/>
        </p:spPr>
      </p:pic>
      <p:pic>
        <p:nvPicPr>
          <p:cNvPr id="2" name="Picture 2"/>
          <p:cNvPicPr>
            <a:picLocks noChangeAspect="1" noChangeArrowheads="1"/>
          </p:cNvPicPr>
          <p:nvPr/>
        </p:nvPicPr>
        <p:blipFill>
          <a:blip r:embed="rId3" cstate="print"/>
          <a:srcRect/>
          <a:stretch>
            <a:fillRect/>
          </a:stretch>
        </p:blipFill>
        <p:spPr bwMode="auto">
          <a:xfrm>
            <a:off x="1734765" y="2321325"/>
            <a:ext cx="758303" cy="709555"/>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821468" y="2390075"/>
            <a:ext cx="991132" cy="960462"/>
          </a:xfrm>
          <a:prstGeom prst="rect">
            <a:avLst/>
          </a:prstGeom>
          <a:noFill/>
          <a:ln w="9525">
            <a:noFill/>
            <a:miter lim="800000"/>
            <a:headEnd/>
            <a:tailEnd/>
          </a:ln>
        </p:spPr>
      </p:pic>
      <p:sp>
        <p:nvSpPr>
          <p:cNvPr id="20" name="Rectangle 19"/>
          <p:cNvSpPr/>
          <p:nvPr/>
        </p:nvSpPr>
        <p:spPr>
          <a:xfrm>
            <a:off x="0" y="1121082"/>
            <a:ext cx="9144000" cy="2955341"/>
          </a:xfrm>
          <a:prstGeom prst="rect">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pic>
        <p:nvPicPr>
          <p:cNvPr id="14" name="Picture 13" descr="Vail 1.JPG"/>
          <p:cNvPicPr preferRelativeResize="0">
            <a:picLocks/>
          </p:cNvPicPr>
          <p:nvPr/>
        </p:nvPicPr>
        <p:blipFill>
          <a:blip r:embed="rId5" cstate="print"/>
          <a:stretch>
            <a:fillRect/>
          </a:stretch>
        </p:blipFill>
        <p:spPr>
          <a:xfrm>
            <a:off x="3568076" y="2154024"/>
            <a:ext cx="2103120" cy="1280160"/>
          </a:xfrm>
          <a:prstGeom prst="rect">
            <a:avLst/>
          </a:prstGeom>
          <a:effectLst>
            <a:outerShdw blurRad="50800" dist="38100" dir="5400000" algn="t" rotWithShape="0">
              <a:prstClr val="black">
                <a:alpha val="40000"/>
              </a:prstClr>
            </a:outerShdw>
          </a:effectLst>
        </p:spPr>
      </p:pic>
      <p:sp>
        <p:nvSpPr>
          <p:cNvPr id="24" name="TextBox 23"/>
          <p:cNvSpPr txBox="1"/>
          <p:nvPr/>
        </p:nvSpPr>
        <p:spPr>
          <a:xfrm>
            <a:off x="3500371" y="3270762"/>
            <a:ext cx="2090058" cy="643757"/>
          </a:xfrm>
          <a:prstGeom prst="rect">
            <a:avLst/>
          </a:prstGeom>
          <a:noFill/>
          <a:ln>
            <a:noFill/>
          </a:ln>
        </p:spPr>
        <p:txBody>
          <a:bodyPr wrap="square" lIns="0" tIns="0" rIns="0" bIns="0" rtlCol="0">
            <a:noAutofit/>
          </a:bodyPr>
          <a:lstStyle/>
          <a:p>
            <a:pPr algn="ctr"/>
            <a:r>
              <a:rPr lang="en-US" sz="1200" dirty="0" smtClean="0"/>
              <a:t/>
            </a:r>
            <a:br>
              <a:rPr lang="en-US" sz="1200" dirty="0" smtClean="0"/>
            </a:br>
            <a:r>
              <a:rPr lang="en-US" sz="1200" dirty="0" smtClean="0"/>
              <a:t>Customer persona  used</a:t>
            </a:r>
          </a:p>
          <a:p>
            <a:pPr algn="ctr"/>
            <a:r>
              <a:rPr lang="en-US" sz="1200" dirty="0" smtClean="0"/>
              <a:t>on a portion of your lifecycle</a:t>
            </a:r>
          </a:p>
        </p:txBody>
      </p:sp>
      <p:sp>
        <p:nvSpPr>
          <p:cNvPr id="29" name="Title 1"/>
          <p:cNvSpPr txBox="1">
            <a:spLocks/>
          </p:cNvSpPr>
          <p:nvPr/>
        </p:nvSpPr>
        <p:spPr bwMode="auto">
          <a:xfrm>
            <a:off x="1078172" y="201079"/>
            <a:ext cx="8294427" cy="484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mn-lt"/>
                <a:ea typeface="ＭＳ Ｐゴシック" pitchFamily="127" charset="-128"/>
                <a:cs typeface="ＭＳ Ｐゴシック" pitchFamily="127" charset="-128"/>
              </a:rPr>
              <a:t>CXJM </a:t>
            </a:r>
            <a:r>
              <a:rPr lang="en-US" sz="2800" b="1" dirty="0" smtClean="0">
                <a:latin typeface="+mn-lt"/>
                <a:ea typeface="ＭＳ Ｐゴシック" pitchFamily="127" charset="-128"/>
                <a:cs typeface="ＭＳ Ｐゴシック" pitchFamily="127" charset="-128"/>
              </a:rPr>
              <a:t>S</a:t>
            </a:r>
            <a:r>
              <a:rPr kumimoji="0" lang="en-US" sz="2800" b="1" i="0" u="none" strike="noStrike" kern="1200" cap="none" spc="0" normalizeH="0" baseline="0" noProof="0" dirty="0" smtClean="0">
                <a:ln>
                  <a:noFill/>
                </a:ln>
                <a:solidFill>
                  <a:schemeClr val="tx1"/>
                </a:solidFill>
                <a:effectLst/>
                <a:uLnTx/>
                <a:uFillTx/>
                <a:latin typeface="+mn-lt"/>
                <a:ea typeface="ＭＳ Ｐゴシック" pitchFamily="127" charset="-128"/>
                <a:cs typeface="ＭＳ Ｐゴシック" pitchFamily="127" charset="-128"/>
              </a:rPr>
              <a:t>tarts Customer Centric Transformations</a:t>
            </a:r>
            <a:endParaRPr kumimoji="0" lang="en-US" sz="2800" b="1" i="0" u="none" strike="noStrike" kern="1200" cap="none" spc="0" normalizeH="0" baseline="0" noProof="0" dirty="0">
              <a:ln>
                <a:noFill/>
              </a:ln>
              <a:solidFill>
                <a:schemeClr val="tx1"/>
              </a:solidFill>
              <a:effectLst/>
              <a:uLnTx/>
              <a:uFillTx/>
              <a:latin typeface="+mn-lt"/>
              <a:ea typeface="ＭＳ Ｐゴシック" pitchFamily="127" charset="-128"/>
              <a:cs typeface="ＭＳ Ｐゴシック" pitchFamily="127" charset="-128"/>
            </a:endParaRPr>
          </a:p>
        </p:txBody>
      </p:sp>
      <p:sp>
        <p:nvSpPr>
          <p:cNvPr id="36" name="Chevron 35"/>
          <p:cNvSpPr/>
          <p:nvPr/>
        </p:nvSpPr>
        <p:spPr>
          <a:xfrm>
            <a:off x="3559739" y="1760783"/>
            <a:ext cx="2103120" cy="329184"/>
          </a:xfrm>
          <a:prstGeom prst="chevron">
            <a:avLst>
              <a:gd name="adj" fmla="val 44393"/>
            </a:avLst>
          </a:prstGeom>
          <a:solidFill>
            <a:schemeClr val="tx1">
              <a:lumMod val="65000"/>
              <a:lumOff val="3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solidFill>
                  <a:schemeClr val="bg1"/>
                </a:solidFill>
              </a:rPr>
              <a:t>Design CXJM</a:t>
            </a:r>
            <a:endParaRPr lang="en-US" sz="900" dirty="0">
              <a:solidFill>
                <a:schemeClr val="bg1"/>
              </a:solidFill>
            </a:endParaRPr>
          </a:p>
        </p:txBody>
      </p:sp>
      <p:sp>
        <p:nvSpPr>
          <p:cNvPr id="19" name="Rectangle 18"/>
          <p:cNvSpPr/>
          <p:nvPr/>
        </p:nvSpPr>
        <p:spPr>
          <a:xfrm>
            <a:off x="228600" y="16377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1</a:t>
            </a:r>
          </a:p>
        </p:txBody>
      </p:sp>
      <p:sp>
        <p:nvSpPr>
          <p:cNvPr id="21" name="Content Placeholder 20"/>
          <p:cNvSpPr>
            <a:spLocks noGrp="1"/>
          </p:cNvSpPr>
          <p:nvPr>
            <p:ph sz="half" idx="1"/>
          </p:nvPr>
        </p:nvSpPr>
        <p:spPr>
          <a:xfrm>
            <a:off x="808038" y="4094328"/>
            <a:ext cx="7910512" cy="457200"/>
          </a:xfrm>
        </p:spPr>
        <p:txBody>
          <a:bodyPr/>
          <a:lstStyle/>
          <a:p>
            <a:pPr algn="ctr">
              <a:buNone/>
            </a:pPr>
            <a:r>
              <a:rPr lang="en-US" sz="1600" dirty="0" smtClean="0">
                <a:latin typeface="Arial Black" pitchFamily="34" charset="0"/>
              </a:rPr>
              <a:t>Using Journey Mapping to Design new experiences is a critical step </a:t>
            </a:r>
            <a:br>
              <a:rPr lang="en-US" sz="1600" dirty="0" smtClean="0">
                <a:latin typeface="Arial Black" pitchFamily="34" charset="0"/>
              </a:rPr>
            </a:br>
            <a:r>
              <a:rPr lang="en-US" sz="1600" dirty="0" smtClean="0">
                <a:latin typeface="Arial Black" pitchFamily="34" charset="0"/>
              </a:rPr>
              <a:t>before execution as part of customer centric transformation efforts</a:t>
            </a:r>
            <a:endParaRPr lang="en-US" sz="1600" dirty="0">
              <a:latin typeface="Arial Black" pitchFamily="34" charset="0"/>
            </a:endParaRPr>
          </a:p>
        </p:txBody>
      </p:sp>
      <p:sp>
        <p:nvSpPr>
          <p:cNvPr id="23" name="Content Placeholder 22"/>
          <p:cNvSpPr>
            <a:spLocks noGrp="1"/>
          </p:cNvSpPr>
          <p:nvPr>
            <p:ph sz="half" idx="2"/>
          </p:nvPr>
        </p:nvSpPr>
        <p:spPr>
          <a:xfrm>
            <a:off x="1035756" y="706344"/>
            <a:ext cx="7889450" cy="318691"/>
          </a:xfrm>
        </p:spPr>
        <p:txBody>
          <a:bodyPr/>
          <a:lstStyle/>
          <a:p>
            <a:endParaRPr lang="en-US" dirty="0"/>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0"/>
            <a:ext cx="9152544" cy="462435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pic>
        <p:nvPicPr>
          <p:cNvPr id="157699" name="Picture 3"/>
          <p:cNvPicPr>
            <a:picLocks noChangeAspect="1" noChangeArrowheads="1"/>
          </p:cNvPicPr>
          <p:nvPr/>
        </p:nvPicPr>
        <p:blipFill>
          <a:blip r:embed="rId3" cstate="print"/>
          <a:srcRect/>
          <a:stretch>
            <a:fillRect/>
          </a:stretch>
        </p:blipFill>
        <p:spPr bwMode="auto">
          <a:xfrm>
            <a:off x="2956419" y="100667"/>
            <a:ext cx="3184322" cy="4423383"/>
          </a:xfrm>
          <a:prstGeom prst="rect">
            <a:avLst/>
          </a:prstGeom>
          <a:noFill/>
          <a:ln w="9525">
            <a:noFill/>
            <a:miter lim="800000"/>
            <a:headEnd/>
            <a:tailEnd/>
          </a:ln>
        </p:spPr>
      </p:pic>
      <p:sp>
        <p:nvSpPr>
          <p:cNvPr id="4" name="Right Arrow 3"/>
          <p:cNvSpPr/>
          <p:nvPr/>
        </p:nvSpPr>
        <p:spPr>
          <a:xfrm>
            <a:off x="1194448" y="1220603"/>
            <a:ext cx="3109105" cy="870560"/>
          </a:xfrm>
          <a:prstGeom prst="rightArrow">
            <a:avLst>
              <a:gd name="adj1" fmla="val 68349"/>
              <a:gd name="adj2" fmla="val 7093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dirty="0" smtClean="0">
                <a:solidFill>
                  <a:schemeClr val="tx1"/>
                </a:solidFill>
                <a:cs typeface="Comic Sans MS"/>
                <a:hlinkClick r:id="rId4" action="ppaction://hlinkfile"/>
              </a:rPr>
              <a:t>DESIGNINGCX.COM</a:t>
            </a:r>
            <a:endParaRPr lang="en-US" sz="2800" dirty="0">
              <a:solidFill>
                <a:schemeClr val="tx1"/>
              </a:solidFill>
              <a:cs typeface="Comic Sans MS"/>
            </a:endParaRPr>
          </a:p>
        </p:txBody>
      </p:sp>
      <p:sp>
        <p:nvSpPr>
          <p:cNvPr id="7" name="Oval 6"/>
          <p:cNvSpPr/>
          <p:nvPr/>
        </p:nvSpPr>
        <p:spPr>
          <a:xfrm>
            <a:off x="4728012" y="1519367"/>
            <a:ext cx="800334" cy="284265"/>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400" dirty="0" err="1">
              <a:solidFill>
                <a:schemeClr val="tx1"/>
              </a:solidFill>
              <a:latin typeface="Skippy Sharpie"/>
              <a:cs typeface="Skippy Sharpie"/>
            </a:endParaRPr>
          </a:p>
        </p:txBody>
      </p:sp>
    </p:spTree>
    <p:extLst>
      <p:ext uri="{BB962C8B-B14F-4D97-AF65-F5344CB8AC3E}">
        <p14:creationId xmlns:p14="http://schemas.microsoft.com/office/powerpoint/2010/main" val="3834366328"/>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9350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2523201" y="1186137"/>
            <a:ext cx="6288094" cy="3120904"/>
          </a:xfrm>
          <a:prstGeom prst="rect">
            <a:avLst/>
          </a:prstGeom>
        </p:spPr>
      </p:pic>
      <p:sp>
        <p:nvSpPr>
          <p:cNvPr id="3" name="Title 2"/>
          <p:cNvSpPr>
            <a:spLocks noGrp="1"/>
          </p:cNvSpPr>
          <p:nvPr>
            <p:ph type="title"/>
          </p:nvPr>
        </p:nvSpPr>
        <p:spPr>
          <a:xfrm>
            <a:off x="1199692" y="201079"/>
            <a:ext cx="7741107" cy="432259"/>
          </a:xfrm>
        </p:spPr>
        <p:txBody>
          <a:bodyPr/>
          <a:lstStyle/>
          <a:p>
            <a:r>
              <a:rPr lang="en-US" dirty="0" smtClean="0"/>
              <a:t>The 3 Key Differences for the “Design” step</a:t>
            </a:r>
            <a:endParaRPr lang="en-US" dirty="0"/>
          </a:p>
        </p:txBody>
      </p:sp>
      <p:sp>
        <p:nvSpPr>
          <p:cNvPr id="14" name="Content Placeholder 13"/>
          <p:cNvSpPr>
            <a:spLocks noGrp="1"/>
          </p:cNvSpPr>
          <p:nvPr>
            <p:ph sz="half" idx="2"/>
          </p:nvPr>
        </p:nvSpPr>
        <p:spPr>
          <a:xfrm>
            <a:off x="1199693" y="658576"/>
            <a:ext cx="7747458" cy="318691"/>
          </a:xfrm>
        </p:spPr>
        <p:txBody>
          <a:bodyPr/>
          <a:lstStyle/>
          <a:p>
            <a:r>
              <a:rPr lang="en-US" dirty="0" smtClean="0"/>
              <a:t>It’s the same process as the Jen/</a:t>
            </a:r>
            <a:r>
              <a:rPr lang="en-US" dirty="0" err="1" smtClean="0"/>
              <a:t>ZoomGo</a:t>
            </a:r>
            <a:r>
              <a:rPr lang="en-US" dirty="0" smtClean="0"/>
              <a:t> scenario, with 3 changes</a:t>
            </a:r>
            <a:endParaRPr lang="en-US" dirty="0"/>
          </a:p>
        </p:txBody>
      </p:sp>
      <p:sp>
        <p:nvSpPr>
          <p:cNvPr id="6" name="Oval 5"/>
          <p:cNvSpPr/>
          <p:nvPr/>
        </p:nvSpPr>
        <p:spPr>
          <a:xfrm>
            <a:off x="2523201" y="2141228"/>
            <a:ext cx="1374964" cy="39414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7" name="Oval 6"/>
          <p:cNvSpPr/>
          <p:nvPr/>
        </p:nvSpPr>
        <p:spPr>
          <a:xfrm>
            <a:off x="3712683" y="2997123"/>
            <a:ext cx="1268022" cy="783802"/>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8" name="Oval 7"/>
          <p:cNvSpPr/>
          <p:nvPr/>
        </p:nvSpPr>
        <p:spPr>
          <a:xfrm>
            <a:off x="2565462" y="2550184"/>
            <a:ext cx="1374964" cy="32149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9" name="Rectangular Callout 8"/>
          <p:cNvSpPr/>
          <p:nvPr/>
        </p:nvSpPr>
        <p:spPr>
          <a:xfrm>
            <a:off x="678698" y="1749369"/>
            <a:ext cx="1538722" cy="1049972"/>
          </a:xfrm>
          <a:prstGeom prst="wedgeRectCallout">
            <a:avLst>
              <a:gd name="adj1" fmla="val 70127"/>
              <a:gd name="adj2" fmla="val 13846"/>
            </a:avLst>
          </a:prstGeom>
          <a:ln/>
        </p:spPr>
        <p:style>
          <a:lnRef idx="2">
            <a:schemeClr val="accent2"/>
          </a:lnRef>
          <a:fillRef idx="1">
            <a:schemeClr val="lt1"/>
          </a:fillRef>
          <a:effectRef idx="0">
            <a:schemeClr val="accent2"/>
          </a:effectRef>
          <a:fontRef idx="minor">
            <a:schemeClr val="dk1"/>
          </a:fontRef>
        </p:style>
        <p:txBody>
          <a:bodyPr lIns="0" tIns="0" rIns="0" bIns="0" rtlCol="0" anchor="t" anchorCtr="0"/>
          <a:lstStyle/>
          <a:p>
            <a:pPr algn="ctr"/>
            <a:r>
              <a:rPr lang="en-US" sz="1400" dirty="0" smtClean="0">
                <a:solidFill>
                  <a:schemeClr val="tx1"/>
                </a:solidFill>
                <a:latin typeface="Arial" pitchFamily="34" charset="0"/>
                <a:cs typeface="Arial" pitchFamily="34" charset="0"/>
              </a:rPr>
              <a:t>1)  Use or build a persona, review brand attributes, document key trends</a:t>
            </a:r>
          </a:p>
        </p:txBody>
      </p:sp>
      <p:sp>
        <p:nvSpPr>
          <p:cNvPr id="10" name="Rectangular Callout 9"/>
          <p:cNvSpPr/>
          <p:nvPr/>
        </p:nvSpPr>
        <p:spPr>
          <a:xfrm>
            <a:off x="602260" y="3019157"/>
            <a:ext cx="1615159" cy="1129933"/>
          </a:xfrm>
          <a:prstGeom prst="wedgeRectCallout">
            <a:avLst>
              <a:gd name="adj1" fmla="val 78062"/>
              <a:gd name="adj2" fmla="val -68855"/>
            </a:avLst>
          </a:prstGeom>
          <a:ln/>
        </p:spPr>
        <p:style>
          <a:lnRef idx="2">
            <a:schemeClr val="accent2"/>
          </a:lnRef>
          <a:fillRef idx="1">
            <a:schemeClr val="lt1"/>
          </a:fillRef>
          <a:effectRef idx="0">
            <a:schemeClr val="accent2"/>
          </a:effectRef>
          <a:fontRef idx="minor">
            <a:schemeClr val="dk1"/>
          </a:fontRef>
        </p:style>
        <p:txBody>
          <a:bodyPr lIns="0" tIns="0" rIns="0" bIns="0" rtlCol="0" anchor="t" anchorCtr="0"/>
          <a:lstStyle/>
          <a:p>
            <a:pPr algn="ctr"/>
            <a:r>
              <a:rPr lang="en-US" sz="1400" dirty="0" smtClean="0">
                <a:solidFill>
                  <a:schemeClr val="tx1"/>
                </a:solidFill>
                <a:latin typeface="Arial" pitchFamily="34" charset="0"/>
                <a:cs typeface="Arial" pitchFamily="34" charset="0"/>
              </a:rPr>
              <a:t>2) Create a custom behavior line</a:t>
            </a:r>
            <a:br>
              <a:rPr lang="en-US" sz="1400" dirty="0" smtClean="0">
                <a:solidFill>
                  <a:schemeClr val="tx1"/>
                </a:solidFill>
                <a:latin typeface="Arial" pitchFamily="34" charset="0"/>
                <a:cs typeface="Arial" pitchFamily="34" charset="0"/>
              </a:rPr>
            </a:br>
            <a:r>
              <a:rPr lang="en-US" sz="1400" dirty="0" smtClean="0">
                <a:solidFill>
                  <a:schemeClr val="tx1"/>
                </a:solidFill>
                <a:latin typeface="Arial" pitchFamily="34" charset="0"/>
                <a:cs typeface="Arial" pitchFamily="34" charset="0"/>
              </a:rPr>
              <a:t>that will be</a:t>
            </a:r>
            <a:br>
              <a:rPr lang="en-US" sz="1400" dirty="0" smtClean="0">
                <a:solidFill>
                  <a:schemeClr val="tx1"/>
                </a:solidFill>
                <a:latin typeface="Arial" pitchFamily="34" charset="0"/>
                <a:cs typeface="Arial" pitchFamily="34" charset="0"/>
              </a:rPr>
            </a:br>
            <a:r>
              <a:rPr lang="en-US" sz="1400" dirty="0" smtClean="0">
                <a:solidFill>
                  <a:schemeClr val="tx1"/>
                </a:solidFill>
                <a:latin typeface="Arial" pitchFamily="34" charset="0"/>
                <a:cs typeface="Arial" pitchFamily="34" charset="0"/>
              </a:rPr>
              <a:t>the basis for</a:t>
            </a:r>
            <a:br>
              <a:rPr lang="en-US" sz="1400" dirty="0" smtClean="0">
                <a:solidFill>
                  <a:schemeClr val="tx1"/>
                </a:solidFill>
                <a:latin typeface="Arial" pitchFamily="34" charset="0"/>
                <a:cs typeface="Arial" pitchFamily="34" charset="0"/>
              </a:rPr>
            </a:br>
            <a:r>
              <a:rPr lang="en-US" sz="1400" dirty="0" smtClean="0">
                <a:solidFill>
                  <a:schemeClr val="tx1"/>
                </a:solidFill>
                <a:latin typeface="Arial" pitchFamily="34" charset="0"/>
                <a:cs typeface="Arial" pitchFamily="34" charset="0"/>
              </a:rPr>
              <a:t>your map</a:t>
            </a:r>
          </a:p>
        </p:txBody>
      </p:sp>
      <p:sp>
        <p:nvSpPr>
          <p:cNvPr id="11" name="Rectangular Callout 10"/>
          <p:cNvSpPr/>
          <p:nvPr/>
        </p:nvSpPr>
        <p:spPr>
          <a:xfrm>
            <a:off x="2754630" y="4515911"/>
            <a:ext cx="1688775" cy="491872"/>
          </a:xfrm>
          <a:prstGeom prst="wedgeRectCallout">
            <a:avLst>
              <a:gd name="adj1" fmla="val 32647"/>
              <a:gd name="adj2" fmla="val -201059"/>
            </a:avLst>
          </a:prstGeom>
          <a:ln/>
        </p:spPr>
        <p:style>
          <a:lnRef idx="2">
            <a:schemeClr val="accent2"/>
          </a:lnRef>
          <a:fillRef idx="1">
            <a:schemeClr val="lt1"/>
          </a:fillRef>
          <a:effectRef idx="0">
            <a:schemeClr val="accent2"/>
          </a:effectRef>
          <a:fontRef idx="minor">
            <a:schemeClr val="dk1"/>
          </a:fontRef>
        </p:style>
        <p:txBody>
          <a:bodyPr lIns="0" tIns="0" rIns="0" bIns="0" rtlCol="0" anchor="t" anchorCtr="0"/>
          <a:lstStyle/>
          <a:p>
            <a:pPr algn="ctr">
              <a:spcBef>
                <a:spcPts val="600"/>
              </a:spcBef>
              <a:spcAft>
                <a:spcPts val="600"/>
              </a:spcAft>
            </a:pPr>
            <a:r>
              <a:rPr lang="en-US" sz="1400" dirty="0" smtClean="0">
                <a:solidFill>
                  <a:schemeClr val="tx1"/>
                </a:solidFill>
                <a:latin typeface="Arial" pitchFamily="34" charset="0"/>
                <a:cs typeface="Arial" pitchFamily="34" charset="0"/>
              </a:rPr>
              <a:t>3) Develop your own impact metrics</a:t>
            </a:r>
          </a:p>
        </p:txBody>
      </p:sp>
      <p:sp>
        <p:nvSpPr>
          <p:cNvPr id="12" name="Rectangle 11"/>
          <p:cNvSpPr/>
          <p:nvPr/>
        </p:nvSpPr>
        <p:spPr>
          <a:xfrm>
            <a:off x="330958" y="129654"/>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1</a:t>
            </a:r>
          </a:p>
        </p:txBody>
      </p:sp>
    </p:spTree>
    <p:extLst>
      <p:ext uri="{BB962C8B-B14F-4D97-AF65-F5344CB8AC3E}">
        <p14:creationId xmlns:p14="http://schemas.microsoft.com/office/powerpoint/2010/main" val="7533062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1398584" y="2651225"/>
            <a:ext cx="3935578" cy="355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457200" marR="0" lvl="0" indent="-457200" algn="l" defTabSz="914400" rtl="0" eaLnBrk="0" fontAlgn="base" latinLnBrk="0" hangingPunct="0">
              <a:lnSpc>
                <a:spcPct val="200000"/>
              </a:lnSpc>
              <a:spcBef>
                <a:spcPts val="600"/>
              </a:spcBef>
              <a:spcAft>
                <a:spcPts val="600"/>
              </a:spcAft>
              <a:buClr>
                <a:schemeClr val="tx2"/>
              </a:buClr>
              <a:buSzTx/>
              <a:buFont typeface="Arial" pitchFamily="34" charset="0"/>
              <a:buNone/>
              <a:tabLst/>
              <a:defRPr/>
            </a:pPr>
            <a:r>
              <a:rPr kumimoji="0" lang="en-US" sz="1200" b="0" i="0" u="none" strike="noStrike" kern="1200" cap="none" spc="0" normalizeH="0" baseline="0" noProof="0" dirty="0" smtClean="0">
                <a:ln>
                  <a:noFill/>
                </a:ln>
                <a:solidFill>
                  <a:schemeClr val="bg1">
                    <a:lumMod val="65000"/>
                  </a:schemeClr>
                </a:solidFill>
                <a:effectLst/>
                <a:uLnTx/>
                <a:uFillTx/>
                <a:latin typeface="Arial" pitchFamily="34" charset="0"/>
                <a:ea typeface="ＭＳ Ｐゴシック" pitchFamily="127" charset="-128"/>
                <a:cs typeface="ＭＳ Ｐゴシック" pitchFamily="127" charset="-128"/>
              </a:rPr>
              <a:t>Goals &amp; overview</a:t>
            </a:r>
          </a:p>
        </p:txBody>
      </p:sp>
      <p:sp>
        <p:nvSpPr>
          <p:cNvPr id="6" name="Rectangle 5"/>
          <p:cNvSpPr/>
          <p:nvPr/>
        </p:nvSpPr>
        <p:spPr>
          <a:xfrm>
            <a:off x="901531" y="2736441"/>
            <a:ext cx="274320" cy="274320"/>
          </a:xfrm>
          <a:prstGeom prst="rect">
            <a:avLst/>
          </a:prstGeom>
          <a:solidFill>
            <a:schemeClr val="bg1"/>
          </a:solidFill>
          <a:ln w="28575">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smtClean="0">
                <a:solidFill>
                  <a:schemeClr val="bg1">
                    <a:lumMod val="65000"/>
                  </a:schemeClr>
                </a:solidFill>
                <a:latin typeface="Arial Black" pitchFamily="34" charset="0"/>
                <a:cs typeface="Arial" pitchFamily="34" charset="0"/>
              </a:rPr>
              <a:t>1</a:t>
            </a:r>
          </a:p>
        </p:txBody>
      </p:sp>
      <p:sp>
        <p:nvSpPr>
          <p:cNvPr id="8" name="Rectangle 7"/>
          <p:cNvSpPr/>
          <p:nvPr/>
        </p:nvSpPr>
        <p:spPr>
          <a:xfrm>
            <a:off x="901531" y="3933953"/>
            <a:ext cx="274320" cy="274320"/>
          </a:xfrm>
          <a:prstGeom prst="rect">
            <a:avLst/>
          </a:prstGeom>
          <a:solidFill>
            <a:schemeClr val="bg1"/>
          </a:solidFill>
          <a:ln w="28575">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smtClean="0">
                <a:solidFill>
                  <a:schemeClr val="bg1">
                    <a:lumMod val="65000"/>
                  </a:schemeClr>
                </a:solidFill>
                <a:latin typeface="Arial Black" pitchFamily="34" charset="0"/>
                <a:cs typeface="Arial" pitchFamily="34" charset="0"/>
              </a:rPr>
              <a:t>3</a:t>
            </a:r>
          </a:p>
        </p:txBody>
      </p:sp>
      <p:sp>
        <p:nvSpPr>
          <p:cNvPr id="9" name="Rectangle 8"/>
          <p:cNvSpPr/>
          <p:nvPr/>
        </p:nvSpPr>
        <p:spPr>
          <a:xfrm>
            <a:off x="901531" y="4349152"/>
            <a:ext cx="274320" cy="274320"/>
          </a:xfrm>
          <a:prstGeom prst="rect">
            <a:avLst/>
          </a:prstGeom>
          <a:solidFill>
            <a:schemeClr val="bg1"/>
          </a:solidFill>
          <a:ln w="28575">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smtClean="0">
                <a:solidFill>
                  <a:schemeClr val="bg1">
                    <a:lumMod val="65000"/>
                  </a:schemeClr>
                </a:solidFill>
                <a:latin typeface="Arial Black" pitchFamily="34" charset="0"/>
                <a:cs typeface="Arial" pitchFamily="34" charset="0"/>
              </a:rPr>
              <a:t>4</a:t>
            </a:r>
          </a:p>
        </p:txBody>
      </p:sp>
      <p:sp>
        <p:nvSpPr>
          <p:cNvPr id="2" name="Title 1"/>
          <p:cNvSpPr>
            <a:spLocks noGrp="1"/>
          </p:cNvSpPr>
          <p:nvPr>
            <p:ph type="title"/>
          </p:nvPr>
        </p:nvSpPr>
        <p:spPr>
          <a:xfrm>
            <a:off x="1535373" y="3304979"/>
            <a:ext cx="6959740" cy="1021953"/>
          </a:xfrm>
        </p:spPr>
        <p:txBody>
          <a:bodyPr/>
          <a:lstStyle/>
          <a:p>
            <a:r>
              <a:rPr lang="en-US" dirty="0" smtClean="0"/>
              <a:t>Preparing for your session</a:t>
            </a:r>
            <a:endParaRPr lang="en-US" dirty="0"/>
          </a:p>
        </p:txBody>
      </p:sp>
      <p:sp>
        <p:nvSpPr>
          <p:cNvPr id="4" name="Rectangle 3"/>
          <p:cNvSpPr/>
          <p:nvPr/>
        </p:nvSpPr>
        <p:spPr>
          <a:xfrm>
            <a:off x="747216" y="3145809"/>
            <a:ext cx="566382" cy="627797"/>
          </a:xfrm>
          <a:prstGeom prst="rect">
            <a:avLst/>
          </a:prstGeom>
          <a:solidFill>
            <a:schemeClr val="bg1"/>
          </a:solidFill>
          <a:ln w="28575">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200" dirty="0" smtClean="0">
                <a:solidFill>
                  <a:schemeClr val="tx1"/>
                </a:solidFill>
                <a:latin typeface="Arial Black" pitchFamily="34" charset="0"/>
                <a:cs typeface="Arial" pitchFamily="34" charset="0"/>
              </a:rPr>
              <a:t>2</a:t>
            </a:r>
          </a:p>
        </p:txBody>
      </p:sp>
      <p:sp>
        <p:nvSpPr>
          <p:cNvPr id="10" name="Rectangle 9"/>
          <p:cNvSpPr/>
          <p:nvPr/>
        </p:nvSpPr>
        <p:spPr>
          <a:xfrm>
            <a:off x="1310802" y="3799650"/>
            <a:ext cx="1657826" cy="404406"/>
          </a:xfrm>
          <a:prstGeom prst="rect">
            <a:avLst/>
          </a:prstGeom>
        </p:spPr>
        <p:txBody>
          <a:bodyPr wrap="none">
            <a:spAutoFit/>
          </a:bodyPr>
          <a:lstStyle/>
          <a:p>
            <a:pPr marL="457200" lvl="0" indent="-457200" eaLnBrk="0" hangingPunct="0">
              <a:lnSpc>
                <a:spcPct val="200000"/>
              </a:lnSpc>
              <a:spcBef>
                <a:spcPts val="1800"/>
              </a:spcBef>
              <a:spcAft>
                <a:spcPts val="600"/>
              </a:spcAft>
              <a:buClr>
                <a:schemeClr val="tx2"/>
              </a:buClr>
              <a:defRPr/>
            </a:pPr>
            <a:r>
              <a:rPr lang="en-US" sz="1200" dirty="0" smtClean="0">
                <a:solidFill>
                  <a:schemeClr val="bg1">
                    <a:lumMod val="65000"/>
                  </a:schemeClr>
                </a:solidFill>
                <a:ea typeface="ＭＳ Ｐゴシック" pitchFamily="127" charset="-128"/>
                <a:cs typeface="ＭＳ Ｐゴシック" pitchFamily="127" charset="-128"/>
              </a:rPr>
              <a:t>Running your session</a:t>
            </a:r>
          </a:p>
        </p:txBody>
      </p:sp>
      <p:sp>
        <p:nvSpPr>
          <p:cNvPr id="11" name="Rectangle 10"/>
          <p:cNvSpPr/>
          <p:nvPr/>
        </p:nvSpPr>
        <p:spPr>
          <a:xfrm>
            <a:off x="1318115" y="4216611"/>
            <a:ext cx="1369286" cy="404406"/>
          </a:xfrm>
          <a:prstGeom prst="rect">
            <a:avLst/>
          </a:prstGeom>
        </p:spPr>
        <p:txBody>
          <a:bodyPr wrap="none">
            <a:spAutoFit/>
          </a:bodyPr>
          <a:lstStyle/>
          <a:p>
            <a:pPr marL="457200" lvl="0" indent="-457200" eaLnBrk="0" hangingPunct="0">
              <a:lnSpc>
                <a:spcPct val="200000"/>
              </a:lnSpc>
              <a:spcBef>
                <a:spcPts val="600"/>
              </a:spcBef>
              <a:spcAft>
                <a:spcPts val="600"/>
              </a:spcAft>
              <a:buClr>
                <a:schemeClr val="tx2"/>
              </a:buClr>
              <a:defRPr/>
            </a:pPr>
            <a:r>
              <a:rPr lang="en-US" sz="1200" dirty="0" smtClean="0">
                <a:solidFill>
                  <a:schemeClr val="bg1">
                    <a:lumMod val="65000"/>
                  </a:schemeClr>
                </a:solidFill>
                <a:ea typeface="ＭＳ Ｐゴシック" pitchFamily="127" charset="-128"/>
                <a:cs typeface="ＭＳ Ｐゴシック" pitchFamily="127" charset="-128"/>
              </a:rPr>
              <a:t>Sample materials</a:t>
            </a:r>
            <a:endParaRPr lang="en-US" sz="1200" dirty="0">
              <a:solidFill>
                <a:schemeClr val="bg1">
                  <a:lumMod val="65000"/>
                </a:schemeClr>
              </a:solidFill>
              <a:ea typeface="ＭＳ Ｐゴシック" pitchFamily="127" charset="-128"/>
              <a:cs typeface="ＭＳ Ｐゴシック" pitchFamily="127" charset="-128"/>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orporate_PPT_Template_10x5.6_v2">
  <a:themeElements>
    <a:clrScheme name="Custom 2">
      <a:dk1>
        <a:srgbClr val="000000"/>
      </a:dk1>
      <a:lt1>
        <a:srgbClr val="FFFFFF"/>
      </a:lt1>
      <a:dk2>
        <a:srgbClr val="FF0000"/>
      </a:dk2>
      <a:lt2>
        <a:srgbClr val="C9C9C9"/>
      </a:lt2>
      <a:accent1>
        <a:srgbClr val="829E7E"/>
      </a:accent1>
      <a:accent2>
        <a:srgbClr val="7F7F7F"/>
      </a:accent2>
      <a:accent3>
        <a:srgbClr val="C8CC94"/>
      </a:accent3>
      <a:accent4>
        <a:srgbClr val="9FB3A9"/>
      </a:accent4>
      <a:accent5>
        <a:srgbClr val="5B6981"/>
      </a:accent5>
      <a:accent6>
        <a:srgbClr val="D3CAAF"/>
      </a:accent6>
      <a:hlink>
        <a:srgbClr val="0070C0"/>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a:noFill/>
        </a:ln>
      </a:spPr>
      <a:bodyPr lIns="0" tIns="0" rIns="0" bIns="0" rtlCol="0" anchor="t" anchorCtr="0"/>
      <a:lstStyle>
        <a:defPPr algn="l">
          <a:defRPr sz="1600" dirty="0" err="1"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spPr>
      <a:bodyPr wrap="square" lIns="0" tIns="0" rIns="0" bIns="0" rtlCol="0">
        <a:noAutofit/>
      </a:bodyPr>
      <a:lstStyle>
        <a:defPPr algn="l">
          <a:defRPr sz="1800" dirty="0" err="1" smtClean="0"/>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Corporate_PPT_Template_10x5.6_v2.potx</Template>
  <TotalTime>35857</TotalTime>
  <Words>4311</Words>
  <Application>Microsoft Office PowerPoint</Application>
  <PresentationFormat>On-screen Show (16:9)</PresentationFormat>
  <Paragraphs>1164</Paragraphs>
  <Slides>71</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71</vt:i4>
      </vt:variant>
    </vt:vector>
  </HeadingPairs>
  <TitlesOfParts>
    <vt:vector size="83" baseType="lpstr">
      <vt:lpstr>Helvetica</vt:lpstr>
      <vt:lpstr>Times</vt:lpstr>
      <vt:lpstr>ＭＳ Ｐゴシック</vt:lpstr>
      <vt:lpstr>Comic Sans MS</vt:lpstr>
      <vt:lpstr>Calibri</vt:lpstr>
      <vt:lpstr>Times New Roman</vt:lpstr>
      <vt:lpstr>Skippy Sharpie</vt:lpstr>
      <vt:lpstr>Arial Black</vt:lpstr>
      <vt:lpstr>Arial</vt:lpstr>
      <vt:lpstr>ＭＳ Ｐゴシック</vt:lpstr>
      <vt:lpstr>Wingdings</vt:lpstr>
      <vt:lpstr>Corporate_PPT_Template_10x5.6_v2</vt:lpstr>
      <vt:lpstr>Journey Mapping – Designing your experience</vt:lpstr>
      <vt:lpstr>PowerPoint Presentation</vt:lpstr>
      <vt:lpstr>What’s in this presentation?</vt:lpstr>
      <vt:lpstr>Goals &amp; overview</vt:lpstr>
      <vt:lpstr>What are the Goals?</vt:lpstr>
      <vt:lpstr>PowerPoint Presentation</vt:lpstr>
      <vt:lpstr>PowerPoint Presentation</vt:lpstr>
      <vt:lpstr>The 3 Key Differences for the “Design” step</vt:lpstr>
      <vt:lpstr>Preparing for your session</vt:lpstr>
      <vt:lpstr>Begin Preparation</vt:lpstr>
      <vt:lpstr>Start By Creating Persona(s)</vt:lpstr>
      <vt:lpstr>Market Segments &amp; Personas</vt:lpstr>
      <vt:lpstr>Define Your Persona</vt:lpstr>
      <vt:lpstr>Sample Persona</vt:lpstr>
      <vt:lpstr>Select a Portion of the Lifecycle</vt:lpstr>
      <vt:lpstr>Preparation Options</vt:lpstr>
      <vt:lpstr>Building The Behavior Line</vt:lpstr>
      <vt:lpstr>Preparing Impact Metrics</vt:lpstr>
      <vt:lpstr>Preparing Impact Metrics</vt:lpstr>
      <vt:lpstr>Preparing Impact Metrics</vt:lpstr>
      <vt:lpstr>Examples of Impact Metrics</vt:lpstr>
      <vt:lpstr>Examples of Impact Metrics</vt:lpstr>
      <vt:lpstr>Examples of Impact Metrics</vt:lpstr>
      <vt:lpstr>Examples of Impact Metrics</vt:lpstr>
      <vt:lpstr>Examples of Impact Metrics</vt:lpstr>
      <vt:lpstr>Attributes of Desirable Experiences</vt:lpstr>
      <vt:lpstr>Document Your Brand Attributes</vt:lpstr>
      <vt:lpstr>Selecting Workshop Participants &amp; Coaches</vt:lpstr>
      <vt:lpstr>Getting Materials Ready </vt:lpstr>
      <vt:lpstr>Getting Materials Ready</vt:lpstr>
      <vt:lpstr>Getting Materials Ready</vt:lpstr>
      <vt:lpstr>Plan Your Day</vt:lpstr>
      <vt:lpstr>Plan Your Day - options</vt:lpstr>
      <vt:lpstr>Customize The PowerPoint Slides</vt:lpstr>
      <vt:lpstr>Preparation Checklist</vt:lpstr>
      <vt:lpstr>Running your session</vt:lpstr>
      <vt:lpstr>Kicking It Off</vt:lpstr>
      <vt:lpstr>Run The “Learn” Jen &amp; ZoomGo Story</vt:lpstr>
      <vt:lpstr>Run the “Design” Activity</vt:lpstr>
      <vt:lpstr>Behavior Line Group Technique</vt:lpstr>
      <vt:lpstr>Wrapping Up</vt:lpstr>
      <vt:lpstr>SAMPLE MATERIALS </vt:lpstr>
      <vt:lpstr>Sample Persona</vt:lpstr>
      <vt:lpstr>Sample Persona  (B2B)</vt:lpstr>
      <vt:lpstr>Sample Persona (B2B)</vt:lpstr>
      <vt:lpstr>DISCUSSION - Business Metrics</vt:lpstr>
      <vt:lpstr>DISCUSSION - Business Metrics</vt:lpstr>
      <vt:lpstr>DISCUSSION - Business Metrics</vt:lpstr>
      <vt:lpstr>ACTIVITY – Business Metrics</vt:lpstr>
      <vt:lpstr>ACTIVITY – Business Metrics</vt:lpstr>
      <vt:lpstr>ACTIVITY – Business Metrics</vt:lpstr>
      <vt:lpstr>ACTIVITY – Business Metrics</vt:lpstr>
      <vt:lpstr>ACTIVITY – Business Metrics</vt:lpstr>
      <vt:lpstr>ACTIVITY – Business Metrics</vt:lpstr>
      <vt:lpstr>ACTIVITY – Business Metrics</vt:lpstr>
      <vt:lpstr>ACTIVITY – Business Metrics</vt:lpstr>
      <vt:lpstr>ACTIVITY – Business Metrics</vt:lpstr>
      <vt:lpstr>ACTIVITY – Business Metrics</vt:lpstr>
      <vt:lpstr>ACTIVITY – Business Metrics</vt:lpstr>
      <vt:lpstr>ACTIVITY – Business Metrics</vt:lpstr>
      <vt:lpstr>ACTIVITY – Business Metrics</vt:lpstr>
      <vt:lpstr>ACTIVITY – Business Metrics</vt:lpstr>
      <vt:lpstr>ACTIVITY – Business Metrics</vt:lpstr>
      <vt:lpstr>ACTIVITY – Business Metrics</vt:lpstr>
      <vt:lpstr>ACTIVITY – Business Metrics</vt:lpstr>
      <vt:lpstr>ACTIVITY – Business Metrics</vt:lpstr>
      <vt:lpstr>ACTIVITY – Business Metrics</vt:lpstr>
      <vt:lpstr>ACTIVITY – Business Metrics</vt:lpstr>
      <vt:lpstr>ACTIVITY – Business Metrics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Maricel Lennon</dc:creator>
  <dc:description>This presentation contains information proprietary to Oracle Corporation</dc:description>
  <cp:lastModifiedBy>Mike Alber</cp:lastModifiedBy>
  <cp:revision>1735</cp:revision>
  <cp:lastPrinted>2012-11-07T19:21:59Z</cp:lastPrinted>
  <dcterms:created xsi:type="dcterms:W3CDTF">2011-03-30T19:10:18Z</dcterms:created>
  <dcterms:modified xsi:type="dcterms:W3CDTF">2015-01-08T16:45:48Z</dcterms:modified>
</cp:coreProperties>
</file>